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7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27" r:id="rId13"/>
    <p:sldId id="318" r:id="rId14"/>
    <p:sldId id="319" r:id="rId15"/>
    <p:sldId id="320" r:id="rId16"/>
    <p:sldId id="328" r:id="rId17"/>
    <p:sldId id="335" r:id="rId18"/>
    <p:sldId id="321" r:id="rId19"/>
    <p:sldId id="330" r:id="rId20"/>
    <p:sldId id="323" r:id="rId21"/>
    <p:sldId id="331" r:id="rId22"/>
    <p:sldId id="324" r:id="rId23"/>
    <p:sldId id="325" r:id="rId24"/>
    <p:sldId id="332" r:id="rId25"/>
    <p:sldId id="329" r:id="rId26"/>
    <p:sldId id="326" r:id="rId27"/>
    <p:sldId id="334" r:id="rId28"/>
    <p:sldId id="333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8" r:id="rId38"/>
    <p:sldId id="344" r:id="rId39"/>
    <p:sldId id="345" r:id="rId40"/>
    <p:sldId id="346" r:id="rId41"/>
    <p:sldId id="350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orage Devices" id="{C19717B9-5848-4C6E-ACA0-4C77460F523A}">
          <p14:sldIdLst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27"/>
            <p14:sldId id="318"/>
            <p14:sldId id="319"/>
            <p14:sldId id="320"/>
            <p14:sldId id="328"/>
            <p14:sldId id="335"/>
            <p14:sldId id="321"/>
            <p14:sldId id="330"/>
            <p14:sldId id="323"/>
            <p14:sldId id="331"/>
            <p14:sldId id="324"/>
            <p14:sldId id="325"/>
            <p14:sldId id="332"/>
            <p14:sldId id="329"/>
            <p14:sldId id="326"/>
            <p14:sldId id="334"/>
            <p14:sldId id="333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8"/>
            <p14:sldId id="344"/>
            <p14:sldId id="345"/>
            <p14:sldId id="346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43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B98EE-0BF8-E6D5-63A4-582A0254C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7130" y="174812"/>
            <a:ext cx="10267482" cy="192293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Examine Storage portable hard drives, Optical Discs and Drives.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522EC-0FF7-2477-1A7D-280302682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1" y="2286000"/>
            <a:ext cx="10267482" cy="4397189"/>
          </a:xfrm>
        </p:spPr>
        <p:txBody>
          <a:bodyPr>
            <a:normAutofit/>
          </a:bodyPr>
          <a:lstStyle/>
          <a:p>
            <a:r>
              <a:rPr lang="en-US" sz="2400" dirty="0"/>
              <a:t>E. g. Read-Only Optical Discs: CD-ROM, DVD-ROM, and BDROM Discs Recordable Optical Discs: CD-R, DVD-R, DVD+R, and BD-R Discs Rewritable Optical Discs: CD-RW, DVD-RW, DVD+RW, and BD-RE Discs Exemplar </a:t>
            </a:r>
          </a:p>
          <a:p>
            <a:pPr marL="457200" indent="-457200">
              <a:buAutoNum type="arabicPeriod"/>
            </a:pPr>
            <a:r>
              <a:rPr lang="en-US" sz="2400" dirty="0"/>
              <a:t>Identify portable hard drives/Optical Discs and Drives or picture of items to class </a:t>
            </a:r>
          </a:p>
          <a:p>
            <a:pPr marL="457200" indent="-457200">
              <a:buAutoNum type="arabicPeriod"/>
            </a:pPr>
            <a:r>
              <a:rPr lang="en-US" sz="2400" dirty="0"/>
              <a:t>2. Discuss features of hard drives/Optical Discs storage media </a:t>
            </a:r>
          </a:p>
          <a:p>
            <a:pPr marL="457200" indent="-457200">
              <a:buAutoNum type="arabicPeriod"/>
            </a:pPr>
            <a:r>
              <a:rPr lang="en-US" sz="2400" dirty="0"/>
              <a:t>3. Explore the maximum capacities of these storage devices </a:t>
            </a:r>
          </a:p>
          <a:p>
            <a:pPr marL="457200" indent="-457200">
              <a:buAutoNum type="arabicPeriod"/>
            </a:pPr>
            <a:r>
              <a:rPr lang="en-US" sz="2400" dirty="0"/>
              <a:t>4. Explore the different write speeds of these storage devices</a:t>
            </a:r>
            <a:endParaRPr lang="en-GH" sz="2400" dirty="0"/>
          </a:p>
          <a:p>
            <a:endParaRPr lang="en-GH" sz="2400" dirty="0"/>
          </a:p>
        </p:txBody>
      </p:sp>
    </p:spTree>
    <p:extLst>
      <p:ext uri="{BB962C8B-B14F-4D97-AF65-F5344CB8AC3E}">
        <p14:creationId xmlns:p14="http://schemas.microsoft.com/office/powerpoint/2010/main" val="1923582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CDFC-3CE0-34CC-D20A-7D856AB61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6825" y="403019"/>
            <a:ext cx="8915399" cy="1318215"/>
          </a:xfrm>
        </p:spPr>
        <p:txBody>
          <a:bodyPr/>
          <a:lstStyle/>
          <a:p>
            <a:pPr algn="ctr"/>
            <a:r>
              <a:rPr lang="en-US" sz="5400" b="1" dirty="0"/>
              <a:t>HARD DISK DRIVE</a:t>
            </a:r>
            <a:endParaRPr lang="en-GH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216366-97A8-2864-EB68-AC32E1C75535}"/>
              </a:ext>
            </a:extLst>
          </p:cNvPr>
          <p:cNvGrpSpPr/>
          <p:nvPr/>
        </p:nvGrpSpPr>
        <p:grpSpPr>
          <a:xfrm>
            <a:off x="3950636" y="2473866"/>
            <a:ext cx="4489636" cy="3739067"/>
            <a:chOff x="0" y="0"/>
            <a:chExt cx="5232106" cy="42989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073DD4-B697-581E-2123-999E014CC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" r="12918"/>
            <a:stretch/>
          </p:blipFill>
          <p:spPr bwMode="auto">
            <a:xfrm>
              <a:off x="0" y="0"/>
              <a:ext cx="4895850" cy="42989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5FD402A-1384-12CC-9E32-AF6D31F503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9" t="12857" r="5714" b="13715"/>
            <a:stretch/>
          </p:blipFill>
          <p:spPr bwMode="auto">
            <a:xfrm>
              <a:off x="85725" y="9525"/>
              <a:ext cx="1228725" cy="10155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EB6DDE-1051-11D0-2E38-DD7F006F3A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2" b="4499"/>
            <a:stretch/>
          </p:blipFill>
          <p:spPr bwMode="auto">
            <a:xfrm>
              <a:off x="3629026" y="132649"/>
              <a:ext cx="1603080" cy="107632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771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HARD DISK DRIVE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hard disk drive (HDD) is a hardware device that permanently stores and retrieves data on a computer.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H" sz="3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consists of one or more platters to which data is written using a magnetic head inside an air-tight case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562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HARD DISK DRIVE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hard disk drive (HDD) is a hardware device that permanently stores and retrieves data on a computer.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H" sz="3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consists of one or more platters to which data is written using a magnetic head inside an air-tight case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825300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HARD DISK DRIVE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718" y="2133600"/>
            <a:ext cx="9527894" cy="434788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There are two types of HDD. -Internal and external.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internal HDD is installed inside the computer 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external HDD is a portable HDD outside the computer which is used to transfer data from one computer to computer.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10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Internal Hard Disk</a:t>
            </a:r>
            <a:endParaRPr lang="en-GH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1671" y="1540189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internal hard drive is a key component of a computer since it stores the user, ‘software and personal files.</a:t>
            </a:r>
            <a:endParaRPr lang="en-GH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0E493A-42D0-4C3B-815E-4E15F9D44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537" y="3751729"/>
            <a:ext cx="5526463" cy="31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79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External Hard Disk</a:t>
            </a:r>
            <a:endParaRPr lang="en-GH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929" y="1540190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External hard disk drive comes in a case that connects to your computer with USB cable. This allows you to add and remove a particular disk as needed or have multiple external drives connected to your system. </a:t>
            </a:r>
            <a:endParaRPr lang="en-GH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597EE-5C69-70B1-94ED-1C4423683F7F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3012" y="4518213"/>
            <a:ext cx="3558989" cy="233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9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454" y="180357"/>
            <a:ext cx="8911687" cy="76642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Part of a Hard Disk Drive</a:t>
            </a:r>
            <a:endParaRPr lang="en-GH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882" y="847165"/>
            <a:ext cx="10511118" cy="6010835"/>
          </a:xfrm>
        </p:spPr>
        <p:txBody>
          <a:bodyPr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Platters - hold written binary data.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spindle - spins the platters spin at high speed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head –uses electromagnets to read and write data.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Actuator arm - moves the heads across the platter surfaces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Actuators axis - is a small spindle that permit the motion of the read-write arms.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Actuators - move the actuator arms accurately.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External plug connectors - (integrated Development Environment –</a:t>
            </a:r>
            <a:r>
              <a:rPr lang="en-US" sz="32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IDE)</a:t>
            </a: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</a:t>
            </a:r>
            <a:endParaRPr lang="en-GH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82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8113" y="131051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Part of a Hard Disk Drive</a:t>
            </a:r>
            <a:endParaRPr lang="en-GH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28C028-81EF-E208-A912-A7CBEBBF0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013" y="1048871"/>
            <a:ext cx="8911686" cy="580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43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Cambria" panose="02040503050406030204" pitchFamily="18" charset="0"/>
                <a:ea typeface="Palatino Linotype" panose="02040502050505030304" pitchFamily="18" charset="0"/>
              </a:rPr>
              <a:t>How a Hard Drive Works</a:t>
            </a:r>
            <a:endParaRPr lang="en-GH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376" y="1371599"/>
            <a:ext cx="11374624" cy="5365377"/>
          </a:xfrm>
        </p:spPr>
        <p:txBody>
          <a:bodyPr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hard drive contains a spinning platter with a thin magnetic coating.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As the head moves over the platter, it then writes data in the form of writing zeros (0) and ones (1) as tiny magnetic poles on the platter which is stored.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To read the data, the head goes to the same spot, notices the poles and read the data in the form of Zeros (0) and ones (1).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129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3716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br>
              <a:rPr lang="en-GH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Hard Drive Speed</a:t>
            </a:r>
            <a:endParaRPr lang="en-GH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71600"/>
            <a:ext cx="11277600" cy="5378824"/>
          </a:xfrm>
        </p:spPr>
        <p:txBody>
          <a:bodyPr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speed of the hard disk drive depends on the rotational speed of the spindle motor.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speed of the HDD is measured in </a:t>
            </a:r>
            <a:r>
              <a:rPr lang="en-US" sz="36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revolutions per minute</a:t>
            </a: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(RPM). 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faster the platter spins, the faster an HDD can perform.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If a Hard disk has 5400 or 7200 RPM (Revolution per Minute). It means in a minute, the Hard Disk Drive can make spins 5400 or 7200 in 1 minute</a:t>
            </a:r>
            <a:endParaRPr lang="en-GH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475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922-61BD-DBD8-5292-498CE4B5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272" y="376518"/>
            <a:ext cx="8915399" cy="2262781"/>
          </a:xfrm>
        </p:spPr>
        <p:txBody>
          <a:bodyPr/>
          <a:lstStyle/>
          <a:p>
            <a:pPr algn="ctr"/>
            <a:r>
              <a:rPr lang="en-US" sz="5400" b="1" dirty="0"/>
              <a:t>COMPACT DISC</a:t>
            </a:r>
            <a:endParaRPr lang="en-G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33CB4E-C7A2-53C3-AB7C-B24BBC14B1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351F4-D420-3A37-6675-2E4427293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612" y="3083432"/>
            <a:ext cx="3810000" cy="381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D2D834-5D34-EE4F-FD30-72EC4CBE3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284" y="3083432"/>
            <a:ext cx="3810000" cy="366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2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247592"/>
            <a:ext cx="8911687" cy="84161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FEATURES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3682"/>
            <a:ext cx="9445906" cy="538672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Compact disc is an optical storage device used to store data.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These CDs are circular in shape and can store data and information of around 650 MB </a:t>
            </a:r>
            <a:endParaRPr lang="en-GH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was invented by American physicist James Russell in August 1982.</a:t>
            </a:r>
          </a:p>
        </p:txBody>
      </p:sp>
    </p:spTree>
    <p:extLst>
      <p:ext uri="{BB962C8B-B14F-4D97-AF65-F5344CB8AC3E}">
        <p14:creationId xmlns:p14="http://schemas.microsoft.com/office/powerpoint/2010/main" val="3408234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FEATURES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224" y="1398494"/>
            <a:ext cx="10219764" cy="5459506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Sony and Phillip Company were the first to manufacture CDs and made them available to the general public.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are capable of storing all types of information like images, pictures, videos, software, games, etc.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A special type of device is used to read and write the data of a CD which is known as DVD-RW Digital Versatile Disk Read Write] or CD-RW [Compact Disk Read Write] or CD-ROM [Compact Disk Read Only Memory].</a:t>
            </a:r>
          </a:p>
        </p:txBody>
      </p:sp>
    </p:spTree>
    <p:extLst>
      <p:ext uri="{BB962C8B-B14F-4D97-AF65-F5344CB8AC3E}">
        <p14:creationId xmlns:p14="http://schemas.microsoft.com/office/powerpoint/2010/main" val="807632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8" y="2133600"/>
            <a:ext cx="10573062" cy="4596984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CD-ROM: </a:t>
            </a:r>
            <a:r>
              <a:rPr lang="en-US" sz="3600" dirty="0"/>
              <a:t>Read-only memory. The content stored in these types of CDs can only be read but cannot be changed by anyone.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Recordable CD(CD-R): </a:t>
            </a:r>
            <a:r>
              <a:rPr lang="en-US" sz="3600" dirty="0"/>
              <a:t>Contents can be written in this media by CD drive attached to a computer or an external CD drive.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/>
              <a:t>CD-RW- CD: </a:t>
            </a:r>
            <a:r>
              <a:rPr lang="en-US" sz="3600" dirty="0"/>
              <a:t>Rewriteable</a:t>
            </a:r>
            <a:r>
              <a:rPr lang="en-US" sz="3600" b="1" dirty="0"/>
              <a:t>.- </a:t>
            </a:r>
            <a:r>
              <a:rPr lang="en-US" sz="3600" dirty="0"/>
              <a:t>This means that you can save data to your disk over and over again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462310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8" y="2133600"/>
            <a:ext cx="10573062" cy="4596984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CD-Mini: </a:t>
            </a:r>
            <a:r>
              <a:rPr lang="en-US" sz="3600" dirty="0"/>
              <a:t>it is about 80 mm. and has a capacity of about 210 mb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CD+R: </a:t>
            </a:r>
            <a:r>
              <a:rPr lang="en-US" sz="3600" dirty="0"/>
              <a:t>the “R” stands for recordable. But CD+R was developed by another company to increase(Twice) the capacity of the CD-R 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CD-interactive. </a:t>
            </a:r>
            <a:r>
              <a:rPr lang="en-US" sz="3600" dirty="0"/>
              <a:t>Released in 1993, CD-</a:t>
            </a:r>
            <a:r>
              <a:rPr lang="en-US" sz="3600" dirty="0" err="1"/>
              <a:t>i</a:t>
            </a:r>
            <a:r>
              <a:rPr lang="en-US" sz="3600" dirty="0"/>
              <a:t> could be played on CD players, but not in a CD-ROM drive. The format was later modified to be read by both. </a:t>
            </a:r>
          </a:p>
        </p:txBody>
      </p:sp>
    </p:spTree>
    <p:extLst>
      <p:ext uri="{BB962C8B-B14F-4D97-AF65-F5344CB8AC3E}">
        <p14:creationId xmlns:p14="http://schemas.microsoft.com/office/powerpoint/2010/main" val="3052784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COMPACT DISC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8" y="2133600"/>
            <a:ext cx="10573062" cy="4596984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CD-ROM extended Architecture. </a:t>
            </a:r>
            <a:r>
              <a:rPr lang="en-US" sz="3600" dirty="0"/>
              <a:t>The CD-ROM XA is an extension of the standard CD-ROM that allows audio, video and computer data to be accessed simultaneously. 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Photo CD</a:t>
            </a:r>
            <a:r>
              <a:rPr lang="en-US" sz="3600" dirty="0"/>
              <a:t>.- the photo CD was created for the express purpose of storing photographs in a digital format that could be accessed and edited on a computer.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z="3600" b="1" dirty="0"/>
              <a:t>Video CD</a:t>
            </a:r>
            <a:r>
              <a:rPr lang="en-US" sz="3600" dirty="0"/>
              <a:t>. The video CD, or VCD, was created in 1993. it was created purposely to handle video data but has a much lower resolution than a modern digital video disk (DVD).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696258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95" y="40341"/>
            <a:ext cx="8911687" cy="6589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Advantages of CDs</a:t>
            </a:r>
            <a:endParaRPr lang="en-GH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3" y="1223682"/>
            <a:ext cx="10793507" cy="5190566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Small and portable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Readily available in the market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Very cheap to produce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Most computers can read CDs. If there is no CD drive, a DVD drive can usually read them </a:t>
            </a:r>
          </a:p>
        </p:txBody>
      </p:sp>
    </p:spTree>
    <p:extLst>
      <p:ext uri="{BB962C8B-B14F-4D97-AF65-F5344CB8AC3E}">
        <p14:creationId xmlns:p14="http://schemas.microsoft.com/office/powerpoint/2010/main" val="333327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DVDs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Digital versatile disc.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DVD-R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DVD-RW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DVD+R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DVD+R DL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DVD-RAM</a:t>
            </a:r>
          </a:p>
        </p:txBody>
      </p:sp>
    </p:spTree>
    <p:extLst>
      <p:ext uri="{BB962C8B-B14F-4D97-AF65-F5344CB8AC3E}">
        <p14:creationId xmlns:p14="http://schemas.microsoft.com/office/powerpoint/2010/main" val="75248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984" y="29241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DVD-R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199" y="1237129"/>
            <a:ext cx="10475259" cy="5620871"/>
          </a:xfrm>
        </p:spPr>
        <p:txBody>
          <a:bodyPr>
            <a:normAutofit/>
          </a:bodyPr>
          <a:lstStyle/>
          <a:p>
            <a:r>
              <a:rPr lang="en-US" sz="3600" dirty="0"/>
              <a:t>DVD-R recordable</a:t>
            </a:r>
          </a:p>
          <a:p>
            <a:r>
              <a:rPr lang="en-US" sz="3600" dirty="0"/>
              <a:t> It is a 4.7 gigabyte capacity, </a:t>
            </a:r>
          </a:p>
          <a:p>
            <a:r>
              <a:rPr lang="en-US" sz="3600" dirty="0"/>
              <a:t>Write-once recording media format </a:t>
            </a:r>
          </a:p>
          <a:p>
            <a:r>
              <a:rPr lang="en-US" sz="3600" dirty="0"/>
              <a:t>After the data has been burned to the disc, the content cannot be erased or deleted.</a:t>
            </a:r>
          </a:p>
          <a:p>
            <a:r>
              <a:rPr lang="en-US" sz="3600" dirty="0"/>
              <a:t>The two main types of DVD-R discs are DVD-R and DVD+R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544663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748" y="306333"/>
            <a:ext cx="8944652" cy="97113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DVD-RW </a:t>
            </a:r>
            <a:endParaRPr lang="en-US" sz="7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71" y="1277471"/>
            <a:ext cx="10488705" cy="5432611"/>
          </a:xfrm>
        </p:spPr>
        <p:txBody>
          <a:bodyPr>
            <a:normAutofit/>
          </a:bodyPr>
          <a:lstStyle/>
          <a:p>
            <a:r>
              <a:rPr lang="en-US" sz="3600" dirty="0"/>
              <a:t>DVD-RW- Digital versatile disc -rewriteable</a:t>
            </a:r>
          </a:p>
          <a:p>
            <a:r>
              <a:rPr lang="en-US" sz="3600" dirty="0"/>
              <a:t> it is a 4.7 gigabyte capacity, </a:t>
            </a:r>
          </a:p>
          <a:p>
            <a:r>
              <a:rPr lang="en-US" sz="3600" dirty="0"/>
              <a:t>It is rewriteable recording media format which is capable of more than 1,000 rewrites. </a:t>
            </a:r>
          </a:p>
        </p:txBody>
      </p:sp>
    </p:spTree>
    <p:extLst>
      <p:ext uri="{BB962C8B-B14F-4D97-AF65-F5344CB8AC3E}">
        <p14:creationId xmlns:p14="http://schemas.microsoft.com/office/powerpoint/2010/main" val="2154340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960" y="274486"/>
            <a:ext cx="8911687" cy="80127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/>
              <a:t>DVD+R</a:t>
            </a:r>
            <a:endParaRPr lang="en-GH" sz="8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624" y="1290918"/>
            <a:ext cx="10699376" cy="5567082"/>
          </a:xfrm>
        </p:spPr>
        <p:txBody>
          <a:bodyPr>
            <a:normAutofit/>
          </a:bodyPr>
          <a:lstStyle/>
          <a:p>
            <a:r>
              <a:rPr lang="en-US" sz="3600" dirty="0"/>
              <a:t>DVD+R is a 4.7 gigabyte capacity, write-once recording media format. </a:t>
            </a:r>
          </a:p>
          <a:p>
            <a:r>
              <a:rPr lang="en-US" sz="3600" dirty="0"/>
              <a:t>After the data has been burned to the disc, the content cannot be erased or deleted. </a:t>
            </a:r>
          </a:p>
        </p:txBody>
      </p:sp>
    </p:spTree>
    <p:extLst>
      <p:ext uri="{BB962C8B-B14F-4D97-AF65-F5344CB8AC3E}">
        <p14:creationId xmlns:p14="http://schemas.microsoft.com/office/powerpoint/2010/main" val="2430230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226" y="453780"/>
            <a:ext cx="8911687" cy="95816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DVD+R DL</a:t>
            </a:r>
            <a:endParaRPr lang="en-GH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976" y="1506071"/>
            <a:ext cx="10972800" cy="5029201"/>
          </a:xfrm>
        </p:spPr>
        <p:txBody>
          <a:bodyPr>
            <a:normAutofit/>
          </a:bodyPr>
          <a:lstStyle/>
          <a:p>
            <a:r>
              <a:rPr lang="en-US" sz="3600" dirty="0"/>
              <a:t>DVD+R DL is the dual-layer version of the DVD+R media. </a:t>
            </a:r>
          </a:p>
          <a:p>
            <a:r>
              <a:rPr lang="en-US" sz="3600" dirty="0"/>
              <a:t>The main difference between a DVD+R DL and the DVD+R is that the DVD+R DL can store up to 8.5 gigabytes on one disc side, unlike the DVD+R and DVD-R, which have a 4.7 gigabyte capacity.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527810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578" y="94130"/>
            <a:ext cx="8911687" cy="10757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DVD-RAM</a:t>
            </a:r>
            <a:endParaRPr lang="en-GH" sz="1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517" y="1169893"/>
            <a:ext cx="10672483" cy="5593977"/>
          </a:xfrm>
        </p:spPr>
        <p:txBody>
          <a:bodyPr>
            <a:normAutofit/>
          </a:bodyPr>
          <a:lstStyle/>
          <a:p>
            <a:r>
              <a:rPr lang="en-US" sz="3600" dirty="0"/>
              <a:t>DVD-RAM is a very strong data storage format, theoretically allowing greater than 100,000 rewrites per disc. </a:t>
            </a:r>
          </a:p>
        </p:txBody>
      </p:sp>
    </p:spTree>
    <p:extLst>
      <p:ext uri="{BB962C8B-B14F-4D97-AF65-F5344CB8AC3E}">
        <p14:creationId xmlns:p14="http://schemas.microsoft.com/office/powerpoint/2010/main" val="1559162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695" y="40341"/>
            <a:ext cx="8911687" cy="6589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Advantages of Optical Storage Media</a:t>
            </a:r>
            <a:endParaRPr lang="en-GH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3" y="658907"/>
            <a:ext cx="10793507" cy="607807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Fairly fast to access the data - quicker than magnetic tape.</a:t>
            </a:r>
          </a:p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The information stored in the compact disk is stored permanently and can be accessed anywhere anytime.</a:t>
            </a:r>
          </a:p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The data stored on CD is read-only memory, therefore, we can read the data and are unable to delete or update the data and information present inside the CDs.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589362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431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Disadvantages of Optical Storage Media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88" y="1331259"/>
            <a:ext cx="10309412" cy="5526741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Scratches on the disk surface can damage the data being stored</a:t>
            </a:r>
          </a:p>
          <a:p>
            <a:r>
              <a:rPr lang="en-US" sz="3600" dirty="0"/>
              <a:t>Smaller storage capacity than a hard drive or DVD </a:t>
            </a:r>
          </a:p>
          <a:p>
            <a:r>
              <a:rPr lang="en-US" sz="3600" dirty="0"/>
              <a:t>Slower to access than the hard disk.</a:t>
            </a:r>
          </a:p>
          <a:p>
            <a:r>
              <a:rPr lang="en-US" sz="3600" dirty="0"/>
              <a:t>Needs a computer with a CD or DVD drive in order to read the information stored on them. </a:t>
            </a:r>
          </a:p>
          <a:p>
            <a:r>
              <a:rPr lang="en-US" sz="3600" dirty="0"/>
              <a:t>Needs to be protected from extremes of heat. </a:t>
            </a:r>
          </a:p>
          <a:p>
            <a:r>
              <a:rPr lang="en-US" sz="3600" dirty="0"/>
              <a:t>Maximum capacity of CD is between 600-700mb which is very limited to use for certain storage.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668250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6081-D6B1-1BE7-3D2E-7185A91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431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Comparing HHD and Optical Storage Media in terms of capacity and speed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B1086-F271-9A87-28AD-89FB61DF4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88" y="1331259"/>
            <a:ext cx="10309412" cy="5526741"/>
          </a:xfrm>
        </p:spPr>
        <p:txBody>
          <a:bodyPr>
            <a:normAutofit/>
          </a:bodyPr>
          <a:lstStyle/>
          <a:p>
            <a:r>
              <a:rPr lang="en-US" sz="3600" dirty="0"/>
              <a:t>A hard drive can handle a lot more data on a disk than a CD or DVD.</a:t>
            </a:r>
          </a:p>
          <a:p>
            <a:r>
              <a:rPr lang="en-US" sz="3600" dirty="0"/>
              <a:t>2. A hard drives spin MUCH faster - a typical hard drive will spin between 5200 and 15000 RPM, while a CD will spin between 200 and 500RPM and a DVD 1530 RPM.</a:t>
            </a:r>
          </a:p>
          <a:p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0150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E9BE-9A11-FBC1-193D-B0AB19AE9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9931" y="457200"/>
            <a:ext cx="8915399" cy="1304365"/>
          </a:xfrm>
        </p:spPr>
        <p:txBody>
          <a:bodyPr/>
          <a:lstStyle/>
          <a:p>
            <a:pPr algn="ctr"/>
            <a:r>
              <a:rPr lang="en-US" b="1" dirty="0"/>
              <a:t>Flash Media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4D03B-C247-77C3-72A1-1CDA66A30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7EFDE-9312-62A7-09C6-06D2C0BAC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553" y="3022441"/>
            <a:ext cx="4788342" cy="383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58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8" y="1425388"/>
            <a:ext cx="11223812" cy="5432612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 flash memory storage system is a non-volatile memory chip used for data storage.(keep data even when power is off)</a:t>
            </a:r>
          </a:p>
          <a:p>
            <a:r>
              <a:rPr lang="en-US" sz="2800" dirty="0"/>
              <a:t>Data </a:t>
            </a:r>
            <a:r>
              <a:rPr lang="en-US" sz="2800"/>
              <a:t>stored on flash </a:t>
            </a:r>
            <a:r>
              <a:rPr lang="en-US" sz="2800" dirty="0"/>
              <a:t>media can electronically </a:t>
            </a:r>
            <a:r>
              <a:rPr lang="en-US" sz="2800"/>
              <a:t>be erased</a:t>
            </a:r>
            <a:r>
              <a:rPr lang="en-US" sz="2800" dirty="0"/>
              <a:t>, reprogrammed or rewritten.</a:t>
            </a:r>
          </a:p>
          <a:p>
            <a:r>
              <a:rPr lang="en-US" sz="2800" dirty="0"/>
              <a:t>It was developed from the EEPROM system(</a:t>
            </a:r>
            <a:r>
              <a:rPr lang="en-US" sz="2800" dirty="0" err="1"/>
              <a:t>ie</a:t>
            </a:r>
            <a:r>
              <a:rPr lang="en-US" sz="2800" dirty="0"/>
              <a:t>. Electronically erasable programmable read-only memory)</a:t>
            </a:r>
          </a:p>
          <a:p>
            <a:r>
              <a:rPr lang="en-US" sz="2800" dirty="0"/>
              <a:t>Flash memory has no moving parts.</a:t>
            </a:r>
          </a:p>
          <a:p>
            <a:r>
              <a:rPr lang="en-US" sz="2800" dirty="0"/>
              <a:t>Flash memory Can be grouped into categories: NOR and NAND .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Re-Writable: You can remove the previous data and write a new set of data several times on flash memory.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Simple and Portable: can be carried everywhere.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6922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NOR Flash Memory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1" y="1640541"/>
            <a:ext cx="9601200" cy="5217459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Nor flash memory uses individual memory cells to store data.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is more reliable than NAND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NOR flash memory typically has longer endurance than NAND.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More expensive than NAND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81092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NAND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NAND memory devices uses eight pins to transfer data.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NAND can write to a single a single memory address at eight bits –one byte at a time.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30616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Examples of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memory cards and reader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USB flash drive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Solid state drives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Hybrid hard drives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Embedded flash memory</a:t>
            </a:r>
          </a:p>
        </p:txBody>
      </p:sp>
    </p:spTree>
    <p:extLst>
      <p:ext uri="{BB962C8B-B14F-4D97-AF65-F5344CB8AC3E}">
        <p14:creationId xmlns:p14="http://schemas.microsoft.com/office/powerpoint/2010/main" val="1980338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FLASH MEMORY CARDS AND READER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F0F08C-B822-9DE0-9772-948730F75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7669" y="2529110"/>
            <a:ext cx="4904331" cy="432889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3AAAB0-E956-D5BA-B354-337720203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44" y="2160494"/>
            <a:ext cx="6263341" cy="469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910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USB FLASH DRIVE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03567B-21FF-4E9E-A8C6-8557F4EB9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9175" y="3079750"/>
            <a:ext cx="4012321" cy="33623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91113B-7B9A-63EA-6C55-53D3BFAA3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57" y="1264555"/>
            <a:ext cx="4953000" cy="3362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E528E9-50E3-C13D-588F-930B003F9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268" y="1452281"/>
            <a:ext cx="4048775" cy="297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19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SOLID STATE DRIVE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A965E9-3DCC-141D-F482-1E989FE414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1455" y="1542329"/>
            <a:ext cx="5315671" cy="5315671"/>
          </a:xfrm>
        </p:spPr>
      </p:pic>
    </p:spTree>
    <p:extLst>
      <p:ext uri="{BB962C8B-B14F-4D97-AF65-F5344CB8AC3E}">
        <p14:creationId xmlns:p14="http://schemas.microsoft.com/office/powerpoint/2010/main" val="4044754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HYBRID HARD DRIVE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4069DE-88F6-63D7-B7DB-81F734FB1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4" y="2123478"/>
            <a:ext cx="4017828" cy="4733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110078-915A-767B-760C-FCD2D7BE8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568" y="2123478"/>
            <a:ext cx="7992432" cy="47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33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Embedded flash memory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34230-AAE0-C1D7-EFF6-D395FA90F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267" y="4029104"/>
            <a:ext cx="3962400" cy="26374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D7315D-82BA-A4B0-2070-CCFAC5ABB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051"/>
          <a:stretch/>
        </p:blipFill>
        <p:spPr>
          <a:xfrm>
            <a:off x="193963" y="1264555"/>
            <a:ext cx="3962400" cy="26374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FC3225-E2D2-DC16-B8B5-016B80145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734" y="1432208"/>
            <a:ext cx="3892303" cy="25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966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454" y="201706"/>
            <a:ext cx="8911687" cy="712694"/>
          </a:xfrm>
        </p:spPr>
        <p:txBody>
          <a:bodyPr/>
          <a:lstStyle/>
          <a:p>
            <a:pPr algn="ctr"/>
            <a:r>
              <a:rPr lang="en-US" b="1" dirty="0"/>
              <a:t>Advantages of flash drives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5388" y="914400"/>
            <a:ext cx="10766612" cy="5943600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Faster to read and write compared to Traditional HDD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These storage devices are compact and portable so you can carry them anywhere.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Strong and less prone to damages.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Cheaper.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Use less power compare to traditional HDD.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Easy to connect and use.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Non- volatile.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Not affected by magnetic fields.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Memories are durable as they are shockproof.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Storage Devices are present in both forms, internal and external storage.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Memories are lightweight. 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7893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Disadvantages of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Have limited number of write/erase cycles before finally failing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Easy to lose due to their small nature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Can easily be infected by computer virus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5395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F257-66DC-48E2-6CF2-B9D64FBC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Examples of Flash Memory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DF368-6502-4051-9299-23301010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Flash memory cards and reader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USB flash drive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Solid state drives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Hybrid hard drives</a:t>
            </a:r>
          </a:p>
        </p:txBody>
      </p:sp>
    </p:spTree>
    <p:extLst>
      <p:ext uri="{BB962C8B-B14F-4D97-AF65-F5344CB8AC3E}">
        <p14:creationId xmlns:p14="http://schemas.microsoft.com/office/powerpoint/2010/main" val="2462552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55DF-DD5A-E57C-FEC1-0A7960B2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Differences between HDD and SSD</a:t>
            </a:r>
            <a:endParaRPr lang="en-GH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DD776-F272-39D9-03F5-0BB4E0A3D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HDD</a:t>
            </a:r>
            <a:endParaRPr lang="en-GH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13B2D-E312-403B-24F5-E8C377312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548965"/>
            <a:ext cx="4577744" cy="4309035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800" dirty="0"/>
              <a:t>Has rotating platters and mechanical arms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Read/write speed is slower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Highly fragile</a:t>
            </a:r>
            <a:endParaRPr lang="en-GH" sz="2800" dirty="0"/>
          </a:p>
          <a:p>
            <a:pPr>
              <a:buFont typeface="+mj-lt"/>
              <a:buAutoNum type="arabicPeriod"/>
            </a:pPr>
            <a:r>
              <a:rPr lang="en-US" sz="2800" dirty="0"/>
              <a:t>High energy consumption</a:t>
            </a:r>
          </a:p>
          <a:p>
            <a:pPr>
              <a:buFont typeface="+mj-lt"/>
              <a:buAutoNum type="arabicPeriod"/>
            </a:pPr>
            <a:r>
              <a:rPr lang="en-US" sz="2800" dirty="0"/>
              <a:t>Slower response time</a:t>
            </a:r>
            <a:endParaRPr lang="en-GH" sz="2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EA9771-5D68-41C7-6153-A1A61723A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/>
              <a:t>SSD</a:t>
            </a:r>
            <a:endParaRPr lang="en-GH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D2F099-ABC5-C71D-846C-CA858145F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6" y="2545738"/>
            <a:ext cx="5025043" cy="431226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No moving parts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Read/write speed is faster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Stronger than HDD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Less energy consumption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Quick response time</a:t>
            </a:r>
            <a:endParaRPr lang="en-GH" sz="3200" dirty="0"/>
          </a:p>
          <a:p>
            <a:pPr marL="457200" indent="-457200">
              <a:buFont typeface="+mj-lt"/>
              <a:buAutoNum type="arabicPeriod"/>
            </a:pPr>
            <a:endParaRPr lang="en-GH" sz="3200" dirty="0"/>
          </a:p>
        </p:txBody>
      </p:sp>
    </p:spTree>
    <p:extLst>
      <p:ext uri="{BB962C8B-B14F-4D97-AF65-F5344CB8AC3E}">
        <p14:creationId xmlns:p14="http://schemas.microsoft.com/office/powerpoint/2010/main" val="279748879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1784</TotalTime>
  <Words>1795</Words>
  <Application>Microsoft Office PowerPoint</Application>
  <PresentationFormat>Widescreen</PresentationFormat>
  <Paragraphs>167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Cambria</vt:lpstr>
      <vt:lpstr>Century Gothic</vt:lpstr>
      <vt:lpstr>Symbol</vt:lpstr>
      <vt:lpstr>Times New Roman</vt:lpstr>
      <vt:lpstr>Wingdings 3</vt:lpstr>
      <vt:lpstr>Wisp</vt:lpstr>
      <vt:lpstr>Examine Storage portable hard drives, Optical Discs and Drives.</vt:lpstr>
      <vt:lpstr>HARD DISK DRIVE</vt:lpstr>
      <vt:lpstr>HARD DISK DRIVE</vt:lpstr>
      <vt:lpstr>HARD DISK DRIVE</vt:lpstr>
      <vt:lpstr>Types of HARD DISK DRIVE</vt:lpstr>
      <vt:lpstr>Internal Hard Disk</vt:lpstr>
      <vt:lpstr>External Hard Disk</vt:lpstr>
      <vt:lpstr>Part of a Hard Disk Drive</vt:lpstr>
      <vt:lpstr>Part of a Hard Disk Drive</vt:lpstr>
      <vt:lpstr>How a Hard Drive Works</vt:lpstr>
      <vt:lpstr>  Hard Drive Speed</vt:lpstr>
      <vt:lpstr>COMPACT DISC</vt:lpstr>
      <vt:lpstr>FEATURES COMPACT DISC</vt:lpstr>
      <vt:lpstr>FEATURES COMPACT DISC</vt:lpstr>
      <vt:lpstr>TYPES OF COMPACT DISC</vt:lpstr>
      <vt:lpstr>TYPES OF COMPACT DISC</vt:lpstr>
      <vt:lpstr>TYPES OF COMPACT DISC</vt:lpstr>
      <vt:lpstr>Advantages of CDs</vt:lpstr>
      <vt:lpstr>TYPES OF DVDs</vt:lpstr>
      <vt:lpstr>DVD-R</vt:lpstr>
      <vt:lpstr>DVD-RW </vt:lpstr>
      <vt:lpstr>DVD+R</vt:lpstr>
      <vt:lpstr>DVD+R DL</vt:lpstr>
      <vt:lpstr>DVD-RAM</vt:lpstr>
      <vt:lpstr>Advantages of Optical Storage Media</vt:lpstr>
      <vt:lpstr>Disadvantages of Optical Storage Media</vt:lpstr>
      <vt:lpstr>Comparing HHD and Optical Storage Media in terms of capacity and speed</vt:lpstr>
      <vt:lpstr>Flash Media</vt:lpstr>
      <vt:lpstr>Flash Memory</vt:lpstr>
      <vt:lpstr>NOR Flash Memory</vt:lpstr>
      <vt:lpstr>NAND Flash Memory</vt:lpstr>
      <vt:lpstr>Examples of Flash Memory</vt:lpstr>
      <vt:lpstr>FLASH MEMORY CARDS AND READER</vt:lpstr>
      <vt:lpstr>USB FLASH DRIVE</vt:lpstr>
      <vt:lpstr>SOLID STATE DRIVE</vt:lpstr>
      <vt:lpstr>HYBRID HARD DRIVE</vt:lpstr>
      <vt:lpstr>Embedded flash memory</vt:lpstr>
      <vt:lpstr>Advantages of flash drives</vt:lpstr>
      <vt:lpstr>Disadvantages of Flash memory</vt:lpstr>
      <vt:lpstr>Examples of Flash Memory</vt:lpstr>
      <vt:lpstr>Differences between HDD and SSD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709</cp:revision>
  <dcterms:created xsi:type="dcterms:W3CDTF">2024-01-25T08:57:01Z</dcterms:created>
  <dcterms:modified xsi:type="dcterms:W3CDTF">2024-09-02T17:15:27Z</dcterms:modified>
</cp:coreProperties>
</file>