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0" r:id="rId2"/>
    <p:sldId id="299" r:id="rId3"/>
    <p:sldId id="301" r:id="rId4"/>
    <p:sldId id="302" r:id="rId5"/>
    <p:sldId id="305" r:id="rId6"/>
    <p:sldId id="303" r:id="rId7"/>
    <p:sldId id="306" r:id="rId8"/>
    <p:sldId id="307" r:id="rId9"/>
    <p:sldId id="308" r:id="rId10"/>
    <p:sldId id="304" r:id="rId11"/>
    <p:sldId id="309" r:id="rId12"/>
    <p:sldId id="310" r:id="rId13"/>
    <p:sldId id="311" r:id="rId14"/>
    <p:sldId id="312" r:id="rId15"/>
    <p:sldId id="31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 Measures In Using ICT Tools" id="{B5B71998-B6AF-4B58-864D-AE52FD040ED1}">
          <p14:sldIdLst>
            <p14:sldId id="300"/>
            <p14:sldId id="299"/>
            <p14:sldId id="301"/>
            <p14:sldId id="302"/>
            <p14:sldId id="305"/>
            <p14:sldId id="303"/>
            <p14:sldId id="306"/>
            <p14:sldId id="307"/>
            <p14:sldId id="308"/>
            <p14:sldId id="304"/>
            <p14:sldId id="309"/>
            <p14:sldId id="310"/>
            <p14:sldId id="311"/>
            <p14:sldId id="312"/>
            <p14:sldId id="31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62" autoAdjust="0"/>
    <p:restoredTop sz="94660"/>
  </p:normalViewPr>
  <p:slideViewPr>
    <p:cSldViewPr snapToGrid="0">
      <p:cViewPr varScale="1">
        <p:scale>
          <a:sx n="82" d="100"/>
          <a:sy n="82" d="100"/>
        </p:scale>
        <p:origin x="8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32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27-Nov-24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B6B2899-DA17-40CB-A1D7-9E8EF8BC24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1" r="9826" b="9125"/>
          <a:stretch/>
        </p:blipFill>
        <p:spPr>
          <a:xfrm>
            <a:off x="8318376" y="3545010"/>
            <a:ext cx="3873623" cy="33519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C01839-9EF0-4EF2-9E5B-C2405F8139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6847" y="197528"/>
            <a:ext cx="10662081" cy="4756212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>
                <a:latin typeface="Cambria" panose="02040503050406030204" pitchFamily="18" charset="0"/>
                <a:ea typeface="Times New Roman" panose="02020603050405020304" pitchFamily="18" charset="0"/>
              </a:rPr>
              <a:t>Demonstrate how to apply Health and Safety measures in using ICT Tools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4007458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42988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Computing –Related </a:t>
            </a:r>
            <a:r>
              <a:rPr lang="en-US" sz="3600" b="1" dirty="0">
                <a:latin typeface="Cambria" panose="02040503050406030204" pitchFamily="18" charset="0"/>
                <a:ea typeface="Times New Roman" panose="02020603050405020304" pitchFamily="18" charset="0"/>
              </a:rPr>
              <a:t>D</a:t>
            </a:r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isorders</a:t>
            </a:r>
            <a:endParaRPr lang="en-GH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91838-05F3-7738-ED07-C1148055C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2229" y="737118"/>
            <a:ext cx="10559143" cy="6120882"/>
          </a:xfrm>
        </p:spPr>
        <p:txBody>
          <a:bodyPr>
            <a:noAutofit/>
          </a:bodyPr>
          <a:lstStyle/>
          <a:p>
            <a:pPr marL="514350" lvl="0" indent="-514350">
              <a:buFont typeface="Wingdings" panose="05000000000000000000" pitchFamily="2" charset="2"/>
              <a:buChar char="Ø"/>
            </a:pPr>
            <a:r>
              <a:rPr lang="en-US" sz="32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long – term </a:t>
            </a:r>
            <a:r>
              <a:rPr lang="en-US" sz="3200" dirty="0">
                <a:latin typeface="Cambria" panose="02040503050406030204" pitchFamily="18" charset="0"/>
                <a:ea typeface="Times New Roman" panose="02020603050405020304" pitchFamily="18" charset="0"/>
              </a:rPr>
              <a:t>use of computers has been linked to range of health problems which are called computer-related disorder.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3200" dirty="0">
                <a:latin typeface="Cambria" panose="02040503050406030204" pitchFamily="18" charset="0"/>
              </a:rPr>
              <a:t>Some of these health disorders include;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Repetitive strain injury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Eye strain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Deep vein thrombosis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Stress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Computer vision syndrome</a:t>
            </a:r>
          </a:p>
          <a:p>
            <a:pPr marL="971550" lvl="1" indent="-514350" algn="l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Carpel tunnel syndrome</a:t>
            </a:r>
            <a:endParaRPr lang="en-GH" sz="32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D3D3E7A-02AA-42B5-B7BF-5CF80A8EF697}"/>
              </a:ext>
            </a:extLst>
          </p:cNvPr>
          <p:cNvSpPr txBox="1">
            <a:spLocks/>
          </p:cNvSpPr>
          <p:nvPr/>
        </p:nvSpPr>
        <p:spPr>
          <a:xfrm>
            <a:off x="8565501" y="3087608"/>
            <a:ext cx="3626499" cy="37703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0" indent="-742950">
              <a:buFont typeface="+mj-lt"/>
              <a:buAutoNum type="arabicPeriod" startAt="7"/>
            </a:pPr>
            <a:r>
              <a:rPr lang="en-US" sz="3200" dirty="0">
                <a:latin typeface="Cambria" panose="02040503050406030204" pitchFamily="18" charset="0"/>
                <a:ea typeface="Times New Roman" panose="02020603050405020304" pitchFamily="18" charset="0"/>
              </a:rPr>
              <a:t>Obesity</a:t>
            </a:r>
          </a:p>
          <a:p>
            <a:pPr marL="742950" lvl="0" indent="-742950">
              <a:buFont typeface="+mj-lt"/>
              <a:buAutoNum type="arabicPeriod" startAt="7"/>
            </a:pPr>
            <a:r>
              <a:rPr lang="en-US" sz="3200" dirty="0">
                <a:latin typeface="Cambria" panose="02040503050406030204" pitchFamily="18" charset="0"/>
              </a:rPr>
              <a:t>Neck pain</a:t>
            </a:r>
          </a:p>
          <a:p>
            <a:pPr marL="742950" lvl="0" indent="-742950">
              <a:buFont typeface="+mj-lt"/>
              <a:buAutoNum type="arabicPeriod" startAt="7"/>
            </a:pPr>
            <a:r>
              <a:rPr lang="en-US" sz="3200" dirty="0">
                <a:latin typeface="Cambria" panose="02040503050406030204" pitchFamily="18" charset="0"/>
              </a:rPr>
              <a:t>Motion injury</a:t>
            </a:r>
          </a:p>
          <a:p>
            <a:pPr marL="514350" lvl="0" indent="-514350">
              <a:buFont typeface="+mj-lt"/>
              <a:buAutoNum type="arabicPeriod" startAt="7"/>
            </a:pPr>
            <a:r>
              <a:rPr lang="en-US" sz="3200" dirty="0">
                <a:latin typeface="Cambria" panose="02040503050406030204" pitchFamily="18" charset="0"/>
              </a:rPr>
              <a:t>Back injuries</a:t>
            </a:r>
          </a:p>
        </p:txBody>
      </p:sp>
    </p:spTree>
    <p:extLst>
      <p:ext uri="{BB962C8B-B14F-4D97-AF65-F5344CB8AC3E}">
        <p14:creationId xmlns:p14="http://schemas.microsoft.com/office/powerpoint/2010/main" val="2630892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Computer radiation</a:t>
            </a:r>
            <a:endParaRPr lang="en-GH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91838-05F3-7738-ED07-C1148055C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8335" y="886408"/>
            <a:ext cx="10923037" cy="5719667"/>
          </a:xfrm>
        </p:spPr>
        <p:txBody>
          <a:bodyPr>
            <a:noAutofit/>
          </a:bodyPr>
          <a:lstStyle/>
          <a:p>
            <a:pPr marL="514350" lvl="0" indent="-514350">
              <a:buFont typeface="Wingdings" panose="05000000000000000000" pitchFamily="2" charset="2"/>
              <a:buChar char="Ø"/>
            </a:pPr>
            <a:r>
              <a:rPr lang="en-US" sz="3200" dirty="0">
                <a:latin typeface="Cambria" panose="02040503050406030204" pitchFamily="18" charset="0"/>
              </a:rPr>
              <a:t>Computer radiation is the electromagnetic wave that is emitted by the computer . </a:t>
            </a:r>
          </a:p>
          <a:p>
            <a:pPr lvl="0" algn="ctr"/>
            <a:r>
              <a:rPr lang="en-US" sz="3200" b="1" dirty="0">
                <a:latin typeface="Cambria" panose="02040503050406030204" pitchFamily="18" charset="0"/>
              </a:rPr>
              <a:t>Effect of Computer Radiation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latin typeface="Cambria" panose="02040503050406030204" pitchFamily="18" charset="0"/>
              </a:rPr>
              <a:t>Heat waves from laptops can cause skin burns and wrinkled skin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latin typeface="Cambria" panose="02040503050406030204" pitchFamily="18" charset="0"/>
              </a:rPr>
              <a:t>Computer radiation can cause infertility, especially when placed near the reproductive organs.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15B824-A7EF-4F45-8F8B-BC9BA6C63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440" y="4795935"/>
            <a:ext cx="4230560" cy="206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038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Repetitive strain Injury</a:t>
            </a:r>
            <a:endParaRPr lang="en-GH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FEDD3B-90DC-4F70-92DF-7529BFE48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12213772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67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Repetitive strain Injury</a:t>
            </a:r>
            <a:endParaRPr lang="en-GH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92B926-1E54-4484-9110-0312361A71EF}"/>
              </a:ext>
            </a:extLst>
          </p:cNvPr>
          <p:cNvSpPr txBox="1"/>
          <p:nvPr/>
        </p:nvSpPr>
        <p:spPr>
          <a:xfrm>
            <a:off x="615820" y="886409"/>
            <a:ext cx="11184294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accent1"/>
              </a:buClr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Causes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Typing or using mouse for long periods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Using too much force on your fingers when typing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Using a poor-designed keyboard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Bad posture workstation chairs and tables giving the arms unnatural position.</a:t>
            </a:r>
          </a:p>
          <a:p>
            <a:pPr algn="ctr">
              <a:buClr>
                <a:schemeClr val="accent1"/>
              </a:buClr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Symptoms of RSI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Pain in arms/wrists even after rest.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Weakness/Numbness/ stiffness in arm/wrist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Burning sensation in the shoulder and neck.</a:t>
            </a:r>
          </a:p>
          <a:p>
            <a:pPr algn="ctr">
              <a:buClr>
                <a:schemeClr val="accent1"/>
              </a:buClr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Prevention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wrist rests to support wrist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Observe a five-minute break from typing at lease every hour.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Adjust chair height to give arms natural rest when working.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57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Eye Strain</a:t>
            </a:r>
            <a:endParaRPr lang="en-GH" sz="36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DAD9F6-6AC6-4CEE-8272-B69EA37D45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52"/>
          <a:stretch/>
        </p:blipFill>
        <p:spPr>
          <a:xfrm>
            <a:off x="4277943" y="1278766"/>
            <a:ext cx="5099322" cy="557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197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Eye Strain</a:t>
            </a:r>
            <a:endParaRPr lang="en-GH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8761F6-DB6E-4182-9517-2A03CDDF074B}"/>
              </a:ext>
            </a:extLst>
          </p:cNvPr>
          <p:cNvSpPr txBox="1"/>
          <p:nvPr/>
        </p:nvSpPr>
        <p:spPr>
          <a:xfrm>
            <a:off x="1194318" y="774440"/>
            <a:ext cx="1087638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Eye strain is when the eye becomes tensed after staring at a computer screen for a long time.</a:t>
            </a:r>
          </a:p>
          <a:p>
            <a:pPr>
              <a:buClr>
                <a:schemeClr val="accent1"/>
              </a:buClr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  <a:p>
            <a:pPr algn="ctr">
              <a:buClr>
                <a:schemeClr val="accent1"/>
              </a:buClr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Symptoms of Eye strain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Burning or itching eyes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Blurring or double vision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headache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Nausea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Eye fatigue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Eye irritation</a:t>
            </a:r>
          </a:p>
          <a:p>
            <a:pPr algn="ctr">
              <a:buClr>
                <a:schemeClr val="accent1"/>
              </a:buClr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Prevention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monitor which do not flicker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a screen filter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Take regular breaks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70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Back and Neck Pain</a:t>
            </a:r>
            <a:endParaRPr lang="en-GH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80F5C-381B-4A9E-BAAF-740AE9BD88E9}"/>
              </a:ext>
            </a:extLst>
          </p:cNvPr>
          <p:cNvSpPr txBox="1"/>
          <p:nvPr/>
        </p:nvSpPr>
        <p:spPr>
          <a:xfrm>
            <a:off x="737118" y="774441"/>
            <a:ext cx="1145488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Back and neck pain are problems that occur due to poor posture while sitting at a computer.</a:t>
            </a: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  <a:p>
            <a:pPr algn="ctr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Symptoms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Stiff back and neck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Back and neck pains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Headaches</a:t>
            </a:r>
          </a:p>
          <a:p>
            <a:pPr algn="ctr">
              <a:buClr>
                <a:schemeClr val="accent1"/>
              </a:buClr>
            </a:pP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Prevention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fully-adjustable chair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footrest to keep feet at natural angle.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adjustable monitor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Take regular break from work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Sit with the back straight and head up.</a:t>
            </a:r>
          </a:p>
          <a:p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78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0563" y="94130"/>
            <a:ext cx="7570694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Deep vein thrombosis</a:t>
            </a:r>
            <a:endParaRPr lang="en-GH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31764C-8C58-4EBF-A62C-B463CA010A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l="53293" t="26784" r="11829" b="6808"/>
          <a:stretch/>
        </p:blipFill>
        <p:spPr>
          <a:xfrm>
            <a:off x="7875037" y="2241649"/>
            <a:ext cx="4316963" cy="46163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EC3EA3-DFF4-4D2B-B0B6-2F828EE0A6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0737" y="565906"/>
            <a:ext cx="2981263" cy="16757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527A16-9035-4E85-8E16-E5B64F0A6AC8}"/>
              </a:ext>
            </a:extLst>
          </p:cNvPr>
          <p:cNvSpPr txBox="1"/>
          <p:nvPr/>
        </p:nvSpPr>
        <p:spPr>
          <a:xfrm>
            <a:off x="223935" y="774440"/>
            <a:ext cx="74178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DVT happens when compressed deep vein is not able to return blood to the heart , forming blood clots. 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This occurs from prolonged sitting or long period of inactivity. 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When bits of these clots form breaks off and travels to the brain ,it can result in a stroke.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A38523-5DE2-4F0F-B20E-BF288A5BFCA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744"/>
          <a:stretch/>
        </p:blipFill>
        <p:spPr>
          <a:xfrm>
            <a:off x="2075586" y="4200224"/>
            <a:ext cx="4763752" cy="265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57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6751" y="94130"/>
            <a:ext cx="8214506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Symptoms of Deep </a:t>
            </a:r>
            <a:r>
              <a:rPr lang="en-US" sz="3600" b="1" dirty="0">
                <a:latin typeface="Cambria" panose="02040503050406030204" pitchFamily="18" charset="0"/>
                <a:ea typeface="Times New Roman" panose="02020603050405020304" pitchFamily="18" charset="0"/>
              </a:rPr>
              <a:t>V</a:t>
            </a:r>
            <a:r>
              <a:rPr lang="en-US" sz="3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ein thrombosis</a:t>
            </a:r>
            <a:endParaRPr lang="en-GH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527A16-9035-4E85-8E16-E5B64F0A6AC8}"/>
              </a:ext>
            </a:extLst>
          </p:cNvPr>
          <p:cNvSpPr txBox="1"/>
          <p:nvPr/>
        </p:nvSpPr>
        <p:spPr>
          <a:xfrm>
            <a:off x="1222311" y="964098"/>
            <a:ext cx="74178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Swelling in the affected leg.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Localized heat in the affected leg.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Pain in the affected leg.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0EB2FB5-6B45-40FF-BF4E-26B6AF98CB60}"/>
              </a:ext>
            </a:extLst>
          </p:cNvPr>
          <p:cNvSpPr txBox="1">
            <a:spLocks/>
          </p:cNvSpPr>
          <p:nvPr/>
        </p:nvSpPr>
        <p:spPr>
          <a:xfrm>
            <a:off x="1996751" y="2538750"/>
            <a:ext cx="8214506" cy="6803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  <a:ea typeface="Times New Roman" panose="02020603050405020304" pitchFamily="18" charset="0"/>
              </a:rPr>
              <a:t>Prevention of Deep Vein thrombosis</a:t>
            </a:r>
            <a:endParaRPr lang="en-GH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C2B5A8-A02C-43D7-8994-DD95858CF646}"/>
              </a:ext>
            </a:extLst>
          </p:cNvPr>
          <p:cNvSpPr txBox="1"/>
          <p:nvPr/>
        </p:nvSpPr>
        <p:spPr>
          <a:xfrm>
            <a:off x="1222310" y="3526970"/>
            <a:ext cx="107581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Take regular breaks.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Stand up and move around to allow the blood flow in your legs to return to normal.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Use an adjustable chair and ensure that your feet are firmly on the floor.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Sit with a suitable posture-do not cross your legs for a long period.</a:t>
            </a:r>
          </a:p>
        </p:txBody>
      </p:sp>
    </p:spTree>
    <p:extLst>
      <p:ext uri="{BB962C8B-B14F-4D97-AF65-F5344CB8AC3E}">
        <p14:creationId xmlns:p14="http://schemas.microsoft.com/office/powerpoint/2010/main" val="1277795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CF0C2-6C64-8FDA-A2F6-CA0469C4B2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6751" y="94130"/>
            <a:ext cx="8214506" cy="680311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Cambria" panose="02040503050406030204" pitchFamily="18" charset="0"/>
              </a:rPr>
              <a:t>Computer Vision Syndrome</a:t>
            </a:r>
            <a:endParaRPr lang="en-GH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527A16-9035-4E85-8E16-E5B64F0A6AC8}"/>
              </a:ext>
            </a:extLst>
          </p:cNvPr>
          <p:cNvSpPr txBox="1"/>
          <p:nvPr/>
        </p:nvSpPr>
        <p:spPr>
          <a:xfrm>
            <a:off x="1138334" y="703713"/>
            <a:ext cx="1084217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Computer vision syndrome describe a group of eyes and vision related problems that result from prolonged use of devices with screens such as Desktop, laptop, tablets, smart phones, etc.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C0A66D-8863-43CE-8204-9A0CC87DE8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392"/>
          <a:stretch/>
        </p:blipFill>
        <p:spPr>
          <a:xfrm>
            <a:off x="4129134" y="2088708"/>
            <a:ext cx="3339679" cy="224143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BA343B2-B9E9-4B52-88CB-CCECECE1CE19}"/>
              </a:ext>
            </a:extLst>
          </p:cNvPr>
          <p:cNvSpPr txBox="1">
            <a:spLocks/>
          </p:cNvSpPr>
          <p:nvPr/>
        </p:nvSpPr>
        <p:spPr>
          <a:xfrm>
            <a:off x="2223566" y="4160959"/>
            <a:ext cx="8214506" cy="6803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Causes of Computer Vision Syndrome</a:t>
            </a:r>
            <a:endParaRPr lang="en-GH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7C477A-807C-488A-95E0-E8D8E4FCCFEC}"/>
              </a:ext>
            </a:extLst>
          </p:cNvPr>
          <p:cNvSpPr txBox="1"/>
          <p:nvPr/>
        </p:nvSpPr>
        <p:spPr>
          <a:xfrm>
            <a:off x="1828800" y="4947988"/>
            <a:ext cx="1075819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Reflections or glare bouncing off the screen.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Poor screen lighting.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Being too close or too far from the screen.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Stirring at a screen for a long period of time.</a:t>
            </a:r>
          </a:p>
        </p:txBody>
      </p:sp>
    </p:spTree>
    <p:extLst>
      <p:ext uri="{BB962C8B-B14F-4D97-AF65-F5344CB8AC3E}">
        <p14:creationId xmlns:p14="http://schemas.microsoft.com/office/powerpoint/2010/main" val="1273582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34112EE-5EFD-4C45-90D3-4680C09FDC52}"/>
              </a:ext>
            </a:extLst>
          </p:cNvPr>
          <p:cNvSpPr txBox="1"/>
          <p:nvPr/>
        </p:nvSpPr>
        <p:spPr>
          <a:xfrm>
            <a:off x="1180323" y="1026910"/>
            <a:ext cx="37555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Eye strain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Dry and itchy eyes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Blurry vision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Difficult in focusing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8992EC9-D540-4157-A9A9-75B0BA3C997D}"/>
              </a:ext>
            </a:extLst>
          </p:cNvPr>
          <p:cNvSpPr txBox="1">
            <a:spLocks/>
          </p:cNvSpPr>
          <p:nvPr/>
        </p:nvSpPr>
        <p:spPr>
          <a:xfrm>
            <a:off x="1424245" y="321000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Symptoms of Computer Vision Syndrome</a:t>
            </a:r>
            <a:endParaRPr lang="en-GH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F9FF1-A9D3-4DBE-B5D5-51D15A271F4A}"/>
              </a:ext>
            </a:extLst>
          </p:cNvPr>
          <p:cNvSpPr txBox="1"/>
          <p:nvPr/>
        </p:nvSpPr>
        <p:spPr>
          <a:xfrm>
            <a:off x="5733659" y="1026910"/>
            <a:ext cx="63930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Short-sightedness-myopia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Headaches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Neck and shoulder pain and stiffness.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 startAt="5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Backache.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 startAt="5"/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9B859ED-4599-48DC-8A95-176861B08CE2}"/>
              </a:ext>
            </a:extLst>
          </p:cNvPr>
          <p:cNvSpPr txBox="1">
            <a:spLocks/>
          </p:cNvSpPr>
          <p:nvPr/>
        </p:nvSpPr>
        <p:spPr>
          <a:xfrm>
            <a:off x="1788138" y="3183608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Prevention of Computer Vision Syndrome</a:t>
            </a:r>
            <a:endParaRPr lang="en-GH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DCA86-1033-4C53-AE23-F6AE0D32658D}"/>
              </a:ext>
            </a:extLst>
          </p:cNvPr>
          <p:cNvSpPr txBox="1"/>
          <p:nvPr/>
        </p:nvSpPr>
        <p:spPr>
          <a:xfrm>
            <a:off x="1180322" y="4015208"/>
            <a:ext cx="99513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Using antiglare screen.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Ensuring adequate lighting at the workstation.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Blink regularly enough to avoid eye dryness when at work.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Sitting comfortably with both feet flat.</a:t>
            </a:r>
          </a:p>
          <a:p>
            <a:pPr marL="514350" indent="-514350">
              <a:buClr>
                <a:schemeClr val="accent1"/>
              </a:buClr>
              <a:buFont typeface="+mj-lt"/>
              <a:buAutoNum type="arabicPeriod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Taking regular rest breaks  </a:t>
            </a:r>
          </a:p>
        </p:txBody>
      </p:sp>
    </p:spTree>
    <p:extLst>
      <p:ext uri="{BB962C8B-B14F-4D97-AF65-F5344CB8AC3E}">
        <p14:creationId xmlns:p14="http://schemas.microsoft.com/office/powerpoint/2010/main" val="517061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8992EC9-D540-4157-A9A9-75B0BA3C997D}"/>
              </a:ext>
            </a:extLst>
          </p:cNvPr>
          <p:cNvSpPr txBox="1">
            <a:spLocks/>
          </p:cNvSpPr>
          <p:nvPr/>
        </p:nvSpPr>
        <p:spPr>
          <a:xfrm>
            <a:off x="1424245" y="321000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Carpal Tunnel Syndrome</a:t>
            </a:r>
            <a:endParaRPr lang="en-GH" sz="36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9B859ED-4599-48DC-8A95-176861B08CE2}"/>
              </a:ext>
            </a:extLst>
          </p:cNvPr>
          <p:cNvSpPr txBox="1">
            <a:spLocks/>
          </p:cNvSpPr>
          <p:nvPr/>
        </p:nvSpPr>
        <p:spPr>
          <a:xfrm>
            <a:off x="1545543" y="4601326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Causes of Carpal Tunnel Syndrome</a:t>
            </a:r>
            <a:endParaRPr lang="en-GH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DCA86-1033-4C53-AE23-F6AE0D32658D}"/>
              </a:ext>
            </a:extLst>
          </p:cNvPr>
          <p:cNvSpPr txBox="1"/>
          <p:nvPr/>
        </p:nvSpPr>
        <p:spPr>
          <a:xfrm>
            <a:off x="1424245" y="811784"/>
            <a:ext cx="9951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This is a common condition that causes pain, numbness and tingling in the hand and arm.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2114C8-CB1E-4609-A7E5-E379CB73C69E}"/>
              </a:ext>
            </a:extLst>
          </p:cNvPr>
          <p:cNvSpPr txBox="1"/>
          <p:nvPr/>
        </p:nvSpPr>
        <p:spPr>
          <a:xfrm>
            <a:off x="1545543" y="5381894"/>
            <a:ext cx="9951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CTS is normally causes by pressure on the nerve due to prolonged use of a computer keyboard and mouse.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648DBA1-0772-4C49-BC9D-356AF60234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8392" y="2056715"/>
            <a:ext cx="5348418" cy="207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97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8992EC9-D540-4157-A9A9-75B0BA3C997D}"/>
              </a:ext>
            </a:extLst>
          </p:cNvPr>
          <p:cNvSpPr txBox="1">
            <a:spLocks/>
          </p:cNvSpPr>
          <p:nvPr/>
        </p:nvSpPr>
        <p:spPr>
          <a:xfrm>
            <a:off x="1424245" y="321000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Symptoms of Carpal Tunnel Syndrome</a:t>
            </a:r>
            <a:endParaRPr lang="en-GH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DCA86-1033-4C53-AE23-F6AE0D32658D}"/>
              </a:ext>
            </a:extLst>
          </p:cNvPr>
          <p:cNvSpPr txBox="1"/>
          <p:nvPr/>
        </p:nvSpPr>
        <p:spPr>
          <a:xfrm>
            <a:off x="1424245" y="811784"/>
            <a:ext cx="99513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Burning sensation, tingling ,itching ,numbness in your palm and thumb or your index and middle fingers.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Weakness in your hand and trouble holding things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Tingling that moves up into your arm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Shock-like feeling move into your fingers.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C36142-244F-462E-AACF-81303BA5DD8B}"/>
              </a:ext>
            </a:extLst>
          </p:cNvPr>
          <p:cNvSpPr txBox="1">
            <a:spLocks/>
          </p:cNvSpPr>
          <p:nvPr/>
        </p:nvSpPr>
        <p:spPr>
          <a:xfrm>
            <a:off x="1601526" y="3429000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Prevention of Carpal Tunnel Syndrome</a:t>
            </a:r>
            <a:endParaRPr lang="en-GH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9F2E2C-F9B1-4951-8F67-0A5F45AF0C4A}"/>
              </a:ext>
            </a:extLst>
          </p:cNvPr>
          <p:cNvSpPr txBox="1"/>
          <p:nvPr/>
        </p:nvSpPr>
        <p:spPr>
          <a:xfrm>
            <a:off x="1424245" y="4170805"/>
            <a:ext cx="99513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Using correct sitting posture when working on the computer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Taking regular rest breaks when using the computer.</a:t>
            </a:r>
          </a:p>
        </p:txBody>
      </p:sp>
    </p:spTree>
    <p:extLst>
      <p:ext uri="{BB962C8B-B14F-4D97-AF65-F5344CB8AC3E}">
        <p14:creationId xmlns:p14="http://schemas.microsoft.com/office/powerpoint/2010/main" val="30967093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8992EC9-D540-4157-A9A9-75B0BA3C997D}"/>
              </a:ext>
            </a:extLst>
          </p:cNvPr>
          <p:cNvSpPr txBox="1">
            <a:spLocks/>
          </p:cNvSpPr>
          <p:nvPr/>
        </p:nvSpPr>
        <p:spPr>
          <a:xfrm>
            <a:off x="1424245" y="321000"/>
            <a:ext cx="9343509" cy="49078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b="1" dirty="0">
                <a:latin typeface="Cambria" panose="02040503050406030204" pitchFamily="18" charset="0"/>
              </a:rPr>
              <a:t>Other potential computer-related disorders</a:t>
            </a:r>
            <a:endParaRPr lang="en-GH" sz="3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DCA86-1033-4C53-AE23-F6AE0D32658D}"/>
              </a:ext>
            </a:extLst>
          </p:cNvPr>
          <p:cNvSpPr txBox="1"/>
          <p:nvPr/>
        </p:nvSpPr>
        <p:spPr>
          <a:xfrm>
            <a:off x="1424245" y="811784"/>
            <a:ext cx="99513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Obesity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Neck strain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Motion injury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Back injuries</a:t>
            </a:r>
          </a:p>
          <a:p>
            <a:pPr marL="514350" indent="-51435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Stress </a:t>
            </a:r>
          </a:p>
        </p:txBody>
      </p:sp>
    </p:spTree>
    <p:extLst>
      <p:ext uri="{BB962C8B-B14F-4D97-AF65-F5344CB8AC3E}">
        <p14:creationId xmlns:p14="http://schemas.microsoft.com/office/powerpoint/2010/main" val="1815017157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</TotalTime>
  <Words>727</Words>
  <Application>Microsoft Office PowerPoint</Application>
  <PresentationFormat>Widescreen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Cambria</vt:lpstr>
      <vt:lpstr>Century Gothic</vt:lpstr>
      <vt:lpstr>Wingdings</vt:lpstr>
      <vt:lpstr>Wingdings 3</vt:lpstr>
      <vt:lpstr>Wisp</vt:lpstr>
      <vt:lpstr>Demonstrate how to apply Health and Safety measures in using ICT Tools</vt:lpstr>
      <vt:lpstr>Computing –Related Disorders</vt:lpstr>
      <vt:lpstr>Computer radiation</vt:lpstr>
      <vt:lpstr>Repetitive strain Injury</vt:lpstr>
      <vt:lpstr>Repetitive strain Injury</vt:lpstr>
      <vt:lpstr>Eye Strain</vt:lpstr>
      <vt:lpstr>Eye Strain</vt:lpstr>
      <vt:lpstr>Back and Neck Pain</vt:lpstr>
      <vt:lpstr>Deep vein thrombosis</vt:lpstr>
      <vt:lpstr>Symptoms of Deep Vein thrombosis</vt:lpstr>
      <vt:lpstr>Computer Vision Syndrome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284</cp:revision>
  <dcterms:created xsi:type="dcterms:W3CDTF">2024-01-25T08:57:01Z</dcterms:created>
  <dcterms:modified xsi:type="dcterms:W3CDTF">2024-11-27T18:25:57Z</dcterms:modified>
</cp:coreProperties>
</file>