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83" r:id="rId2"/>
    <p:sldId id="307" r:id="rId3"/>
    <p:sldId id="329" r:id="rId4"/>
    <p:sldId id="309" r:id="rId5"/>
    <p:sldId id="331" r:id="rId6"/>
    <p:sldId id="332" r:id="rId7"/>
    <p:sldId id="333" r:id="rId8"/>
    <p:sldId id="334" r:id="rId9"/>
    <p:sldId id="335" r:id="rId10"/>
    <p:sldId id="336" r:id="rId11"/>
    <p:sldId id="337" r:id="rId12"/>
    <p:sldId id="338" r:id="rId13"/>
    <p:sldId id="339" r:id="rId14"/>
    <p:sldId id="340" r:id="rId15"/>
    <p:sldId id="341" r:id="rId16"/>
    <p:sldId id="342" r:id="rId17"/>
    <p:sldId id="343" r:id="rId18"/>
    <p:sldId id="344" r:id="rId19"/>
    <p:sldId id="345" r:id="rId20"/>
    <p:sldId id="346" r:id="rId21"/>
    <p:sldId id="347" r:id="rId22"/>
    <p:sldId id="348" r:id="rId23"/>
    <p:sldId id="349" r:id="rId24"/>
    <p:sldId id="350" r:id="rId25"/>
    <p:sldId id="351" r:id="rId26"/>
    <p:sldId id="352" r:id="rId27"/>
    <p:sldId id="353" r:id="rId28"/>
    <p:sldId id="354" r:id="rId29"/>
    <p:sldId id="355" r:id="rId30"/>
    <p:sldId id="356" r:id="rId31"/>
    <p:sldId id="357" r:id="rId32"/>
    <p:sldId id="358" r:id="rId33"/>
    <p:sldId id="359" r:id="rId34"/>
    <p:sldId id="360" r:id="rId35"/>
    <p:sldId id="361" r:id="rId36"/>
    <p:sldId id="362" r:id="rId37"/>
    <p:sldId id="363" r:id="rId38"/>
    <p:sldId id="364" r:id="rId39"/>
    <p:sldId id="365" r:id="rId40"/>
    <p:sldId id="366" r:id="rId41"/>
    <p:sldId id="367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orage Devices" id="{C19717B9-5848-4C6E-ACA0-4C77460F523A}">
          <p14:sldIdLst>
            <p14:sldId id="383"/>
            <p14:sldId id="307"/>
            <p14:sldId id="329"/>
            <p14:sldId id="309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62"/>
            <p14:sldId id="363"/>
            <p14:sldId id="364"/>
            <p14:sldId id="365"/>
            <p14:sldId id="366"/>
            <p14:sldId id="3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50" autoAdjust="0"/>
    <p:restoredTop sz="94660"/>
  </p:normalViewPr>
  <p:slideViewPr>
    <p:cSldViewPr snapToGrid="0">
      <p:cViewPr varScale="1">
        <p:scale>
          <a:sx n="82" d="100"/>
          <a:sy n="82" d="100"/>
        </p:scale>
        <p:origin x="89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 algn="ctr"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599"/>
            <a:ext cx="4313864" cy="4214191"/>
          </a:xfrm>
        </p:spPr>
        <p:txBody>
          <a:bodyPr>
            <a:normAutofit/>
          </a:bodyPr>
          <a:lstStyle>
            <a:lvl1pPr>
              <a:defRPr sz="4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lang="en-US" sz="4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742950" indent="-285750">
              <a:defRPr/>
            </a:lvl3pPr>
            <a:lvl4pPr marL="742950" indent="-285750">
              <a:defRPr/>
            </a:lvl4pPr>
            <a:lvl5pPr marL="742950" indent="-28575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marL="742950" lvl="1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</a:pPr>
            <a:r>
              <a:rPr lang="en-US" dirty="0"/>
              <a:t>Third level</a:t>
            </a:r>
          </a:p>
          <a:p>
            <a:pPr marL="742950" lvl="1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</a:pPr>
            <a:r>
              <a:rPr lang="en-US" dirty="0"/>
              <a:t>Fourth level</a:t>
            </a:r>
          </a:p>
          <a:p>
            <a:pPr marL="742950" lvl="1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</a:pPr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4221568"/>
          </a:xfrm>
        </p:spPr>
        <p:txBody>
          <a:bodyPr>
            <a:normAutofit/>
          </a:bodyPr>
          <a:lstStyle>
            <a:lvl1pPr marL="342900" indent="-342900">
              <a:defRPr lang="en-US" sz="4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>
              <a:defRPr lang="en-US" sz="4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742950" indent="-285750">
              <a:defRPr/>
            </a:lvl3pPr>
            <a:lvl4pPr marL="742950" indent="-285750">
              <a:defRPr/>
            </a:lvl4pPr>
            <a:lvl5pPr marL="742950" indent="-285750">
              <a:defRPr/>
            </a:lvl5pPr>
          </a:lstStyle>
          <a:p>
            <a:pPr marL="342900" lvl="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marL="742950" lvl="1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</a:pPr>
            <a:r>
              <a:rPr lang="en-US" dirty="0"/>
              <a:t>Third level</a:t>
            </a:r>
          </a:p>
          <a:p>
            <a:pPr marL="742950" lvl="1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</a:pPr>
            <a:r>
              <a:rPr lang="en-US" dirty="0"/>
              <a:t>Fourth level</a:t>
            </a:r>
          </a:p>
          <a:p>
            <a:pPr marL="742950" lvl="1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</a:pPr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58328" y="6487604"/>
            <a:ext cx="1146283" cy="370396"/>
          </a:xfrm>
        </p:spPr>
        <p:txBody>
          <a:bodyPr/>
          <a:lstStyle/>
          <a:p>
            <a:r>
              <a:rPr lang="en-US" dirty="0"/>
              <a:t>1/26/2024</a:t>
            </a:r>
            <a:fld id="{AAA3007D-70C2-427B-940D-5EA305F839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89212" y="6486891"/>
            <a:ext cx="7619999" cy="365125"/>
          </a:xfrm>
        </p:spPr>
        <p:txBody>
          <a:bodyPr/>
          <a:lstStyle/>
          <a:p>
            <a:r>
              <a:rPr lang="en-US" dirty="0"/>
              <a:t>By: Mensah Jeremiah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80D8C-AC18-D5E5-70F3-88D4597846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130" y="1"/>
            <a:ext cx="12097870" cy="3429000"/>
          </a:xfrm>
        </p:spPr>
        <p:txBody>
          <a:bodyPr>
            <a:noAutofit/>
          </a:bodyPr>
          <a:lstStyle/>
          <a:p>
            <a:pPr marL="0" indent="0"/>
            <a:r>
              <a:rPr lang="en-US" sz="4000" b="1" dirty="0"/>
              <a:t>INDICATOR</a:t>
            </a:r>
            <a:br>
              <a:rPr lang="en-US" sz="3600" b="1" dirty="0"/>
            </a:br>
            <a:r>
              <a:rPr lang="en-US" sz="3600" dirty="0"/>
              <a:t>Describe Storage devices: Flash Memory</a:t>
            </a:r>
            <a:br>
              <a:rPr lang="en-US" sz="3600" dirty="0"/>
            </a:br>
            <a:r>
              <a:rPr lang="en-US" sz="3600" dirty="0"/>
              <a:t>Storage Systems, Embedded Flash Memory</a:t>
            </a:r>
            <a:br>
              <a:rPr lang="en-US" sz="3600" dirty="0"/>
            </a:br>
            <a:r>
              <a:rPr lang="en-US" sz="3600" dirty="0"/>
              <a:t>Cards and Readers USB Flash Drives, Solid</a:t>
            </a:r>
            <a:br>
              <a:rPr lang="en-US" sz="3600" dirty="0"/>
            </a:br>
            <a:r>
              <a:rPr lang="en-US" sz="3600" dirty="0"/>
              <a:t>State Drives and Hybrid hard drives.</a:t>
            </a:r>
            <a:br>
              <a:rPr lang="en-GH" sz="3600" dirty="0"/>
            </a:br>
            <a:endParaRPr lang="en-GH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AD3518-843F-9F9A-D2AE-A3BBB17789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1" y="3200400"/>
            <a:ext cx="10269070" cy="36576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2800" b="1" dirty="0"/>
              <a:t>EXEMPLAR</a:t>
            </a:r>
          </a:p>
          <a:p>
            <a:r>
              <a:rPr lang="en-US" sz="2800" dirty="0"/>
              <a:t>1. Illustrate the use of flash memory Storage Systems,</a:t>
            </a:r>
          </a:p>
          <a:p>
            <a:r>
              <a:rPr lang="en-US" sz="2800" dirty="0"/>
              <a:t>Embedded Flash Memory, Flash Memory Cards and Readers, USB Flash Drives, Solid State Drives and Hybrid hard drives.</a:t>
            </a:r>
          </a:p>
          <a:p>
            <a:r>
              <a:rPr lang="en-US" sz="2800" dirty="0"/>
              <a:t>2. Discuss features of Flash Memory Storage Systems,</a:t>
            </a:r>
          </a:p>
          <a:p>
            <a:r>
              <a:rPr lang="en-US" sz="2800" dirty="0"/>
              <a:t>Embedded Flash Memory Flash Memory Cards and Readers</a:t>
            </a:r>
            <a:endParaRPr lang="en-GH" sz="2800" dirty="0"/>
          </a:p>
          <a:p>
            <a:endParaRPr lang="en-GH" sz="2800" dirty="0"/>
          </a:p>
        </p:txBody>
      </p:sp>
    </p:spTree>
    <p:extLst>
      <p:ext uri="{BB962C8B-B14F-4D97-AF65-F5344CB8AC3E}">
        <p14:creationId xmlns:p14="http://schemas.microsoft.com/office/powerpoint/2010/main" val="228077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B98EE-0BF8-E6D5-63A4-582A0254C4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7130" y="551330"/>
            <a:ext cx="10267482" cy="192293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Examine Storage portable hard drives, Optical Discs and Drives.</a:t>
            </a:r>
            <a:endParaRPr lang="en-GH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6522EC-0FF7-2477-1A7D-2803026824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1" y="2286000"/>
            <a:ext cx="10267482" cy="4397189"/>
          </a:xfrm>
        </p:spPr>
        <p:txBody>
          <a:bodyPr>
            <a:normAutofit/>
          </a:bodyPr>
          <a:lstStyle/>
          <a:p>
            <a:r>
              <a:rPr lang="en-US" sz="2400" dirty="0"/>
              <a:t>E. g. Read-Only Optical Discs: CD-ROM, DVD-ROM, and BDROM Discs Recordable Optical Discs: CD-R, DVD-R, DVD+R, and BD-R Discs Rewritable Optical Discs: CD-RW, DVD-RW, DVD+RW, and BD-RE Discs Exemplar </a:t>
            </a:r>
          </a:p>
          <a:p>
            <a:pPr marL="457200" indent="-457200">
              <a:buAutoNum type="arabicPeriod"/>
            </a:pPr>
            <a:r>
              <a:rPr lang="en-US" sz="2400" dirty="0"/>
              <a:t>Identify portable hard drives/Optical Discs and Drives or picture of items to class </a:t>
            </a:r>
          </a:p>
          <a:p>
            <a:pPr marL="457200" indent="-457200">
              <a:buAutoNum type="arabicPeriod"/>
            </a:pPr>
            <a:r>
              <a:rPr lang="en-US" sz="2400" dirty="0"/>
              <a:t>2. Discuss features of hard drives/Optical Discs storage media </a:t>
            </a:r>
          </a:p>
          <a:p>
            <a:pPr marL="457200" indent="-457200">
              <a:buAutoNum type="arabicPeriod"/>
            </a:pPr>
            <a:r>
              <a:rPr lang="en-US" sz="2400" dirty="0"/>
              <a:t>3. Explore the maximum capacities of these storage devices </a:t>
            </a:r>
          </a:p>
          <a:p>
            <a:pPr marL="457200" indent="-457200">
              <a:buAutoNum type="arabicPeriod"/>
            </a:pPr>
            <a:r>
              <a:rPr lang="en-US" sz="2400" dirty="0"/>
              <a:t>4. Explore the different write speeds of these storage devices</a:t>
            </a:r>
            <a:endParaRPr lang="en-GH" sz="2400" dirty="0"/>
          </a:p>
          <a:p>
            <a:endParaRPr lang="en-GH" sz="2400" dirty="0"/>
          </a:p>
        </p:txBody>
      </p:sp>
    </p:spTree>
    <p:extLst>
      <p:ext uri="{BB962C8B-B14F-4D97-AF65-F5344CB8AC3E}">
        <p14:creationId xmlns:p14="http://schemas.microsoft.com/office/powerpoint/2010/main" val="192358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6CDFC-3CE0-34CC-D20A-7D856AB61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6825" y="403019"/>
            <a:ext cx="8915399" cy="1318215"/>
          </a:xfrm>
        </p:spPr>
        <p:txBody>
          <a:bodyPr/>
          <a:lstStyle/>
          <a:p>
            <a:pPr algn="ctr"/>
            <a:r>
              <a:rPr lang="en-US" sz="5400" b="1" dirty="0"/>
              <a:t>HARD DISK DRIVE</a:t>
            </a:r>
            <a:endParaRPr lang="en-GH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C216366-97A8-2864-EB68-AC32E1C75535}"/>
              </a:ext>
            </a:extLst>
          </p:cNvPr>
          <p:cNvGrpSpPr/>
          <p:nvPr/>
        </p:nvGrpSpPr>
        <p:grpSpPr>
          <a:xfrm>
            <a:off x="3950636" y="2473866"/>
            <a:ext cx="4489636" cy="3739067"/>
            <a:chOff x="0" y="0"/>
            <a:chExt cx="5232106" cy="42989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D073DD4-B697-581E-2123-999E014CC3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1" r="12918"/>
            <a:stretch/>
          </p:blipFill>
          <p:spPr bwMode="auto">
            <a:xfrm>
              <a:off x="0" y="0"/>
              <a:ext cx="4895850" cy="42989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5FD402A-1384-12CC-9E32-AF6D31F503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29" t="12857" r="5714" b="13715"/>
            <a:stretch/>
          </p:blipFill>
          <p:spPr bwMode="auto">
            <a:xfrm>
              <a:off x="85725" y="9525"/>
              <a:ext cx="1228725" cy="101555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1EB6DDE-1051-11D0-2E38-DD7F006F3A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2" b="4499"/>
            <a:stretch/>
          </p:blipFill>
          <p:spPr bwMode="auto">
            <a:xfrm>
              <a:off x="3629026" y="132649"/>
              <a:ext cx="1603080" cy="107632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2771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HARD DISK DRIVE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 hard disk drive (HDD) is a hardware device that permanently stores and retrieves data on a computer. </a:t>
            </a:r>
            <a:endParaRPr lang="en-GH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H" sz="36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consists of one or more platters to which data is written using a magnetic head inside an air-tight case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2562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Types of HARD DISK DRIVE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6718" y="2133600"/>
            <a:ext cx="9527894" cy="4347882"/>
          </a:xfrm>
        </p:spPr>
        <p:txBody>
          <a:bodyPr>
            <a:normAutofit/>
          </a:bodyPr>
          <a:lstStyle/>
          <a:p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There are two types of HDD. -Internal and external.</a:t>
            </a:r>
            <a:endParaRPr lang="en-GH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The internal HDD is installed inside the computer  </a:t>
            </a:r>
            <a:endParaRPr lang="en-GH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The external HDD is a portable HDD outside the computer which is used to transfer data from one computer to another computer.</a:t>
            </a:r>
            <a:endParaRPr lang="en-GH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10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Internal Hard Disk</a:t>
            </a:r>
            <a:endParaRPr lang="en-GH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1671" y="1540189"/>
            <a:ext cx="8915400" cy="3777622"/>
          </a:xfrm>
        </p:spPr>
        <p:txBody>
          <a:bodyPr>
            <a:normAutofit/>
          </a:bodyPr>
          <a:lstStyle/>
          <a:p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The internal hard drive is a key component of a computer since it stores the user, ‘software and personal files.</a:t>
            </a:r>
            <a:endParaRPr lang="en-GH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0E493A-42D0-4C3B-815E-4E15F9D44B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537" y="3751729"/>
            <a:ext cx="5526463" cy="310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97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External Hard Disk</a:t>
            </a:r>
            <a:endParaRPr lang="en-GH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9929" y="1540190"/>
            <a:ext cx="8915400" cy="3777622"/>
          </a:xfrm>
        </p:spPr>
        <p:txBody>
          <a:bodyPr>
            <a:normAutofit/>
          </a:bodyPr>
          <a:lstStyle/>
          <a:p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External hard disk drive comes in a case that connects to your computer with USB cable. This allows you to add and remove a particular disk as needed or have multiple external drives connected to your system. </a:t>
            </a:r>
            <a:endParaRPr lang="en-GH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5597EE-5C69-70B1-94ED-1C4423683F7F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3012" y="4518213"/>
            <a:ext cx="3558989" cy="233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49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8454" y="180357"/>
            <a:ext cx="8911687" cy="766421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Part of a Hard Disk Drive</a:t>
            </a:r>
            <a:endParaRPr lang="en-GH" sz="4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0882" y="847165"/>
            <a:ext cx="10511118" cy="6010835"/>
          </a:xfrm>
        </p:spPr>
        <p:txBody>
          <a:bodyPr>
            <a:no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Platters - hold written binary data.</a:t>
            </a:r>
            <a:endParaRPr lang="en-GH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The spindle - spins the platters spin at high speed</a:t>
            </a:r>
            <a:endParaRPr lang="en-GH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The head –uses electromagnets to read and write data.</a:t>
            </a:r>
            <a:endParaRPr lang="en-GH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Actuator arm - moves the heads across the platter surfaces</a:t>
            </a:r>
            <a:endParaRPr lang="en-GH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Actuators axis - is a small spindle that permit the motion of the read-write arms.</a:t>
            </a:r>
            <a:endParaRPr lang="en-GH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Actuators - move the actuator arms accurately.</a:t>
            </a:r>
            <a:endParaRPr lang="en-GH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External plug connectors - (integrated Development Environment –</a:t>
            </a:r>
            <a:r>
              <a:rPr lang="en-US" sz="3200" i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IDE)</a:t>
            </a:r>
            <a:r>
              <a:rPr lang="en-US" sz="32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.</a:t>
            </a:r>
            <a:endParaRPr lang="en-GH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48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8113" y="131051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Part of a Hard Disk Drive</a:t>
            </a:r>
            <a:endParaRPr lang="en-GH" sz="40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A28C028-81EF-E208-A912-A7CBEBBF05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013" y="1048871"/>
            <a:ext cx="8911686" cy="580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34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effectLst/>
                <a:latin typeface="Cambria" panose="02040503050406030204" pitchFamily="18" charset="0"/>
                <a:ea typeface="Palatino Linotype" panose="02040502050505030304" pitchFamily="18" charset="0"/>
              </a:rPr>
              <a:t>How a Hard Drive Works</a:t>
            </a:r>
            <a:endParaRPr lang="en-GH" sz="4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376" y="1371599"/>
            <a:ext cx="11374624" cy="5365377"/>
          </a:xfrm>
        </p:spPr>
        <p:txBody>
          <a:bodyPr>
            <a:no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The hard drive contains a spinning platter with a thin magnetic coating.</a:t>
            </a:r>
            <a:endParaRPr lang="en-GH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As the head moves over the platter, it then writes data in the form of writing zeros (0) and ones (1) as tiny magnetic poles on the platter which is stored.</a:t>
            </a:r>
            <a:endParaRPr lang="en-GH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To read the data, the head goes to the same spot, notices the poles and read the data in the form of Zeros (0) and ones (1).</a:t>
            </a:r>
            <a:endParaRPr lang="en-GH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12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13716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 </a:t>
            </a:r>
            <a:br>
              <a:rPr lang="en-GH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0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Hard Drive Speed</a:t>
            </a:r>
            <a:endParaRPr lang="en-GH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371600"/>
            <a:ext cx="11277600" cy="5378824"/>
          </a:xfrm>
        </p:spPr>
        <p:txBody>
          <a:bodyPr>
            <a:no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The speed of the hard disk drive depends on the rotational speed of the spindle motor.</a:t>
            </a:r>
            <a:endParaRPr lang="en-GH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The speed of the HDD is measured in </a:t>
            </a:r>
            <a:r>
              <a:rPr lang="en-US" sz="3600" i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revolutions per minute</a:t>
            </a:r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(RPM). </a:t>
            </a:r>
            <a:endParaRPr lang="en-GH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The faster the platter spins, the faster an HDD can perform.</a:t>
            </a:r>
            <a:endParaRPr lang="en-GH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If a Hard disk has 5400 or 7200 RPM (Revolution per Minute). It means in a minute, the Hard Disk Drive can make spins 5400 or 7200 in 1 minute</a:t>
            </a:r>
            <a:endParaRPr lang="en-GH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47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F6922-61BD-DBD8-5292-498CE4B53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0272" y="376518"/>
            <a:ext cx="8915399" cy="2262781"/>
          </a:xfrm>
        </p:spPr>
        <p:txBody>
          <a:bodyPr/>
          <a:lstStyle/>
          <a:p>
            <a:pPr algn="ctr"/>
            <a:r>
              <a:rPr lang="en-US" sz="5400" b="1" dirty="0"/>
              <a:t>COMPACT DISC</a:t>
            </a:r>
            <a:endParaRPr lang="en-G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33CB4E-C7A2-53C3-AB7C-B24BBC14B1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H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6351F4-D420-3A37-6675-2E4427293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4612" y="3083432"/>
            <a:ext cx="3810000" cy="381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D2D834-5D34-EE4F-FD30-72EC4CBE3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7284" y="3083432"/>
            <a:ext cx="3810000" cy="366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4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247592"/>
            <a:ext cx="8911687" cy="841619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FEATURES COMPACT DISC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23682"/>
            <a:ext cx="9445906" cy="5386726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Compact disc is an optical storage device used to store data.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These CDs are circular in shape and can store data and information of around 650 MB </a:t>
            </a:r>
            <a:endParaRPr lang="en-GH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IT was invented by American physicist James Russell in August 1982.</a:t>
            </a:r>
          </a:p>
        </p:txBody>
      </p:sp>
    </p:spTree>
    <p:extLst>
      <p:ext uri="{BB962C8B-B14F-4D97-AF65-F5344CB8AC3E}">
        <p14:creationId xmlns:p14="http://schemas.microsoft.com/office/powerpoint/2010/main" val="340823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FEATURES COMPACT DISC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1224" y="1398494"/>
            <a:ext cx="10219764" cy="5459506"/>
          </a:xfrm>
        </p:spPr>
        <p:txBody>
          <a:bodyPr>
            <a:normAutofit fontScale="92500" lnSpcReduction="1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Sony and Phillip Company were the first to manufacture CDs and made them available to the general public.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They are capable of storing all types of information like images, pictures, videos, software, games, etc.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A special type of device is used to read and write the data of a CD which is known as DVD-RW Digital Versatile Disk Read Write] or CD-RW [Compact Disk Read Write] or CD-ROM [Compact Disk Read Only Memory].</a:t>
            </a:r>
          </a:p>
        </p:txBody>
      </p:sp>
    </p:spTree>
    <p:extLst>
      <p:ext uri="{BB962C8B-B14F-4D97-AF65-F5344CB8AC3E}">
        <p14:creationId xmlns:p14="http://schemas.microsoft.com/office/powerpoint/2010/main" val="80763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TYPES OF COMPACT DISC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8938" y="2133600"/>
            <a:ext cx="10573062" cy="4596984"/>
          </a:xfrm>
        </p:spPr>
        <p:txBody>
          <a:bodyPr>
            <a:normAutofit fontScale="92500" lnSpcReduction="1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b="1" dirty="0"/>
              <a:t>CD-ROM: </a:t>
            </a:r>
            <a:r>
              <a:rPr lang="en-US" sz="3600" dirty="0"/>
              <a:t>Read-only memory. The content stored in these types of CDs can only be read but cannot be changed by anyone.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b="1" dirty="0"/>
              <a:t>Recordable CD(CD-R): </a:t>
            </a:r>
            <a:r>
              <a:rPr lang="en-US" sz="3600" dirty="0"/>
              <a:t>Contents can be written in this media by CD drive attached to a computer or an external CD drive.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b="1" dirty="0"/>
              <a:t>CD-RW- CD: </a:t>
            </a:r>
            <a:r>
              <a:rPr lang="en-US" sz="3600" dirty="0"/>
              <a:t>Rewriteable</a:t>
            </a:r>
            <a:r>
              <a:rPr lang="en-US" sz="3600" b="1" dirty="0"/>
              <a:t>.- </a:t>
            </a:r>
            <a:r>
              <a:rPr lang="en-US" sz="3600" dirty="0"/>
              <a:t>This means that you can save data to your disk over and over again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46231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TYPES OF COMPACT DISC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8938" y="2133600"/>
            <a:ext cx="10573062" cy="4596984"/>
          </a:xfrm>
        </p:spPr>
        <p:txBody>
          <a:bodyPr>
            <a:normAutofit fontScale="92500" lnSpcReduction="10000"/>
          </a:bodyPr>
          <a:lstStyle/>
          <a:p>
            <a:pPr marL="742950" indent="-742950">
              <a:buFont typeface="+mj-lt"/>
              <a:buAutoNum type="arabicPeriod" startAt="4"/>
            </a:pPr>
            <a:r>
              <a:rPr lang="en-US" sz="3600" b="1" dirty="0"/>
              <a:t>CD-Mini: </a:t>
            </a:r>
            <a:r>
              <a:rPr lang="en-US" sz="3600" dirty="0"/>
              <a:t>it is about 80 mm. and has a capacity of about 210 mb</a:t>
            </a:r>
          </a:p>
          <a:p>
            <a:pPr marL="742950" indent="-742950">
              <a:buFont typeface="+mj-lt"/>
              <a:buAutoNum type="arabicPeriod" startAt="4"/>
            </a:pPr>
            <a:r>
              <a:rPr lang="en-US" sz="3600" b="1" dirty="0"/>
              <a:t>CD+R: </a:t>
            </a:r>
            <a:r>
              <a:rPr lang="en-US" sz="3600" dirty="0"/>
              <a:t>the “R” stands for recordable. But CD+R was developed by another company to increase(Twice) the capacity of the CD-R </a:t>
            </a:r>
          </a:p>
          <a:p>
            <a:pPr marL="742950" indent="-742950">
              <a:buFont typeface="+mj-lt"/>
              <a:buAutoNum type="arabicPeriod" startAt="4"/>
            </a:pPr>
            <a:r>
              <a:rPr lang="en-US" sz="3600" b="1" dirty="0"/>
              <a:t>CD-interactive. </a:t>
            </a:r>
            <a:r>
              <a:rPr lang="en-US" sz="3600" dirty="0"/>
              <a:t>Released in 1993, CD-</a:t>
            </a:r>
            <a:r>
              <a:rPr lang="en-US" sz="3600" dirty="0" err="1"/>
              <a:t>i</a:t>
            </a:r>
            <a:r>
              <a:rPr lang="en-US" sz="3600" dirty="0"/>
              <a:t> could be played on CD players, but not in a CD-ROM drive. The format was later modified to be read by both. </a:t>
            </a:r>
          </a:p>
        </p:txBody>
      </p:sp>
    </p:spTree>
    <p:extLst>
      <p:ext uri="{BB962C8B-B14F-4D97-AF65-F5344CB8AC3E}">
        <p14:creationId xmlns:p14="http://schemas.microsoft.com/office/powerpoint/2010/main" val="305278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TYPES OF COMPACT DISC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8938" y="2133600"/>
            <a:ext cx="10573062" cy="4596984"/>
          </a:xfrm>
        </p:spPr>
        <p:txBody>
          <a:bodyPr>
            <a:normAutofit fontScale="77500" lnSpcReduction="20000"/>
          </a:bodyPr>
          <a:lstStyle/>
          <a:p>
            <a:pPr marL="742950" indent="-742950">
              <a:buFont typeface="+mj-lt"/>
              <a:buAutoNum type="arabicPeriod" startAt="4"/>
            </a:pPr>
            <a:r>
              <a:rPr lang="en-US" sz="3600" b="1" dirty="0"/>
              <a:t>CD-ROM extended Architecture. </a:t>
            </a:r>
            <a:r>
              <a:rPr lang="en-US" sz="3600" dirty="0"/>
              <a:t>The CD-ROM XA is an extension of the standard CD-ROM that allows audio, video and computer data to be accessed simultaneously. </a:t>
            </a:r>
          </a:p>
          <a:p>
            <a:pPr marL="742950" indent="-742950">
              <a:buFont typeface="+mj-lt"/>
              <a:buAutoNum type="arabicPeriod" startAt="4"/>
            </a:pPr>
            <a:r>
              <a:rPr lang="en-US" sz="3600" b="1" dirty="0"/>
              <a:t>Photo CD</a:t>
            </a:r>
            <a:r>
              <a:rPr lang="en-US" sz="3600" dirty="0"/>
              <a:t>.- the photo CD was created for the express purpose of storing photographs in a digital format that could be accessed and edited on a computer.</a:t>
            </a:r>
          </a:p>
          <a:p>
            <a:pPr marL="742950" indent="-742950">
              <a:buFont typeface="+mj-lt"/>
              <a:buAutoNum type="arabicPeriod" startAt="4"/>
            </a:pPr>
            <a:r>
              <a:rPr lang="en-US" sz="3600" b="1" dirty="0"/>
              <a:t>Video CD</a:t>
            </a:r>
            <a:r>
              <a:rPr lang="en-US" sz="3600" dirty="0"/>
              <a:t>. The video CD, or VCD, was created in 1993. it was created purposely to handle video data but has a much lower resolution than a modern digital video disk (DVD). 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169625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95" y="40341"/>
            <a:ext cx="8911687" cy="65890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Advantages of CDs</a:t>
            </a:r>
            <a:endParaRPr lang="en-GH" sz="6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8493" y="1223682"/>
            <a:ext cx="10793507" cy="5190566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Small and portable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Readily available in the market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Very cheap to produce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Most computers can read CDs. If there is no CD drive, a DVD drive can usually read them </a:t>
            </a:r>
          </a:p>
        </p:txBody>
      </p:sp>
    </p:spTree>
    <p:extLst>
      <p:ext uri="{BB962C8B-B14F-4D97-AF65-F5344CB8AC3E}">
        <p14:creationId xmlns:p14="http://schemas.microsoft.com/office/powerpoint/2010/main" val="33332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TYPES OF DVDs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Digital versatile disc.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DVD-R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DVD-RW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DVD+R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DVD+R DL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DVD-RAM</a:t>
            </a:r>
          </a:p>
        </p:txBody>
      </p:sp>
    </p:spTree>
    <p:extLst>
      <p:ext uri="{BB962C8B-B14F-4D97-AF65-F5344CB8AC3E}">
        <p14:creationId xmlns:p14="http://schemas.microsoft.com/office/powerpoint/2010/main" val="7524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984" y="292416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DVD-R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199" y="1237129"/>
            <a:ext cx="10475259" cy="5620871"/>
          </a:xfrm>
        </p:spPr>
        <p:txBody>
          <a:bodyPr>
            <a:normAutofit/>
          </a:bodyPr>
          <a:lstStyle/>
          <a:p>
            <a:r>
              <a:rPr lang="en-US" sz="3600" dirty="0"/>
              <a:t>DVD-R recordable</a:t>
            </a:r>
          </a:p>
          <a:p>
            <a:r>
              <a:rPr lang="en-US" sz="3600" dirty="0"/>
              <a:t> It is a 4.7 gigabyte capacity, </a:t>
            </a:r>
          </a:p>
          <a:p>
            <a:r>
              <a:rPr lang="en-US" sz="3600" dirty="0"/>
              <a:t>Write-once recording media format </a:t>
            </a:r>
          </a:p>
          <a:p>
            <a:r>
              <a:rPr lang="en-US" sz="3600" dirty="0"/>
              <a:t>After the data has been burned to the disc, the content cannot be erased or deleted.</a:t>
            </a:r>
          </a:p>
          <a:p>
            <a:r>
              <a:rPr lang="en-US" sz="3600" dirty="0"/>
              <a:t>The two main types of DVD-R discs are DVD-R and DVD+R 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354466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748" y="306333"/>
            <a:ext cx="8944652" cy="971138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DVD-RW </a:t>
            </a:r>
            <a:endParaRPr lang="en-US" sz="7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6071" y="1277471"/>
            <a:ext cx="10488705" cy="5432611"/>
          </a:xfrm>
        </p:spPr>
        <p:txBody>
          <a:bodyPr>
            <a:normAutofit/>
          </a:bodyPr>
          <a:lstStyle/>
          <a:p>
            <a:r>
              <a:rPr lang="en-US" sz="3600" dirty="0"/>
              <a:t>DVD-RW- Digital versatile disc -rewriteable</a:t>
            </a:r>
          </a:p>
          <a:p>
            <a:r>
              <a:rPr lang="en-US" sz="3600" dirty="0"/>
              <a:t> it is a 4.7 gigabyte capacity, </a:t>
            </a:r>
          </a:p>
          <a:p>
            <a:r>
              <a:rPr lang="en-US" sz="3600" dirty="0"/>
              <a:t>It is rewriteable recording media format which is capable of more than 1,000 rewrites. </a:t>
            </a:r>
          </a:p>
        </p:txBody>
      </p:sp>
    </p:spTree>
    <p:extLst>
      <p:ext uri="{BB962C8B-B14F-4D97-AF65-F5344CB8AC3E}">
        <p14:creationId xmlns:p14="http://schemas.microsoft.com/office/powerpoint/2010/main" val="215434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2960" y="274486"/>
            <a:ext cx="8911687" cy="80127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 dirty="0"/>
              <a:t>DVD+R</a:t>
            </a:r>
            <a:endParaRPr lang="en-GH" sz="8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2624" y="1290918"/>
            <a:ext cx="10699376" cy="5567082"/>
          </a:xfrm>
        </p:spPr>
        <p:txBody>
          <a:bodyPr>
            <a:normAutofit/>
          </a:bodyPr>
          <a:lstStyle/>
          <a:p>
            <a:r>
              <a:rPr lang="en-US" sz="3600" dirty="0"/>
              <a:t>DVD+R is a 4.7 gigabyte capacity, write-once recording media format. </a:t>
            </a:r>
          </a:p>
          <a:p>
            <a:r>
              <a:rPr lang="en-US" sz="3600" dirty="0"/>
              <a:t>After the data has been burned to the disc, the content cannot be erased or deleted. </a:t>
            </a:r>
          </a:p>
        </p:txBody>
      </p:sp>
    </p:spTree>
    <p:extLst>
      <p:ext uri="{BB962C8B-B14F-4D97-AF65-F5344CB8AC3E}">
        <p14:creationId xmlns:p14="http://schemas.microsoft.com/office/powerpoint/2010/main" val="243023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3226" y="453780"/>
            <a:ext cx="8911687" cy="958161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DVD+R DL</a:t>
            </a:r>
            <a:endParaRPr lang="en-GH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976" y="1506071"/>
            <a:ext cx="10972800" cy="5029201"/>
          </a:xfrm>
        </p:spPr>
        <p:txBody>
          <a:bodyPr>
            <a:normAutofit/>
          </a:bodyPr>
          <a:lstStyle/>
          <a:p>
            <a:r>
              <a:rPr lang="en-US" sz="3600" dirty="0"/>
              <a:t>DVD+R DL is the dual-layer version of the DVD+R media. </a:t>
            </a:r>
          </a:p>
          <a:p>
            <a:r>
              <a:rPr lang="en-US" sz="3600" dirty="0"/>
              <a:t>The main difference between a DVD+R DL and the DVD+R is that the DVD+R DL can store up to 8.5 gigabytes on one disc side, unlike the DVD+R and DVD-R, which have a 4.7 gigabyte capacity. 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252781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4578" y="94130"/>
            <a:ext cx="8911687" cy="107576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DVD-RAM</a:t>
            </a:r>
            <a:endParaRPr lang="en-GH" sz="16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9517" y="1169893"/>
            <a:ext cx="10672483" cy="5593977"/>
          </a:xfrm>
        </p:spPr>
        <p:txBody>
          <a:bodyPr>
            <a:normAutofit/>
          </a:bodyPr>
          <a:lstStyle/>
          <a:p>
            <a:r>
              <a:rPr lang="en-US" sz="3600" dirty="0"/>
              <a:t>DVD-RAM is a very strong data storage format, theoretically allowing greater than 100,000 rewrites per disc. </a:t>
            </a:r>
          </a:p>
        </p:txBody>
      </p:sp>
    </p:spTree>
    <p:extLst>
      <p:ext uri="{BB962C8B-B14F-4D97-AF65-F5344CB8AC3E}">
        <p14:creationId xmlns:p14="http://schemas.microsoft.com/office/powerpoint/2010/main" val="155916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95" y="40341"/>
            <a:ext cx="8911687" cy="65890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Advantages of Optical Storage Media</a:t>
            </a:r>
            <a:endParaRPr lang="en-GH" sz="6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8493" y="658907"/>
            <a:ext cx="10793507" cy="6078070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 startAt="5"/>
            </a:pPr>
            <a:r>
              <a:rPr lang="en-US" sz="3600" dirty="0"/>
              <a:t>Fairly fast to access the data - quicker than magnetic tape.</a:t>
            </a:r>
          </a:p>
          <a:p>
            <a:pPr marL="742950" indent="-742950">
              <a:buFont typeface="+mj-lt"/>
              <a:buAutoNum type="arabicPeriod" startAt="5"/>
            </a:pPr>
            <a:r>
              <a:rPr lang="en-US" sz="3600" dirty="0"/>
              <a:t>The information stored in the compact disk is stored permanently and can be accessed anywhere anytime.</a:t>
            </a:r>
          </a:p>
          <a:p>
            <a:pPr marL="742950" indent="-742950">
              <a:buFont typeface="+mj-lt"/>
              <a:buAutoNum type="arabicPeriod" startAt="5"/>
            </a:pPr>
            <a:r>
              <a:rPr lang="en-US" sz="3600" dirty="0"/>
              <a:t>The data stored on CD is read-only memory, therefore, we can read the data and are unable to delete or update the data and information present inside the CDs. 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589362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7431" y="0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Disadvantages of Optical Storage Media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588" y="1331259"/>
            <a:ext cx="10309412" cy="5526741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/>
              <a:t>Scratches on the disk surface can damage the data being stored</a:t>
            </a:r>
          </a:p>
          <a:p>
            <a:r>
              <a:rPr lang="en-US" sz="3600" dirty="0"/>
              <a:t>Smaller storage capacity than a hard drive or DVD </a:t>
            </a:r>
          </a:p>
          <a:p>
            <a:r>
              <a:rPr lang="en-US" sz="3600" dirty="0"/>
              <a:t>Slower to access than the hard disk.</a:t>
            </a:r>
          </a:p>
          <a:p>
            <a:r>
              <a:rPr lang="en-US" sz="3600" dirty="0"/>
              <a:t>Needs a computer with a CD or DVD drive in order to read the information stored on them. </a:t>
            </a:r>
          </a:p>
          <a:p>
            <a:r>
              <a:rPr lang="en-US" sz="3600" dirty="0"/>
              <a:t>Needs to be protected from extremes of heat. </a:t>
            </a:r>
          </a:p>
          <a:p>
            <a:r>
              <a:rPr lang="en-US" sz="3600" dirty="0"/>
              <a:t>Maximum capacity of CD is between 600-700mb which is very limited to use for certain storage. 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366825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7431" y="0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Comparing HHD and Optical Storage Media in terms of capacity and speed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588" y="1331259"/>
            <a:ext cx="10309412" cy="5526741"/>
          </a:xfrm>
        </p:spPr>
        <p:txBody>
          <a:bodyPr>
            <a:normAutofit/>
          </a:bodyPr>
          <a:lstStyle/>
          <a:p>
            <a:r>
              <a:rPr lang="en-US" sz="3600" dirty="0"/>
              <a:t>A hard drive can handle a lot more data on a disk than a CD or DVD.</a:t>
            </a:r>
          </a:p>
          <a:p>
            <a:r>
              <a:rPr lang="en-US" sz="3600" dirty="0"/>
              <a:t>2. A hard drives spin MUCH faster - a typical hard drive will spin between 5200 and 15000 RPM, while a CD will spin between 200 and 500RPM and a DVD 1530 RPM.</a:t>
            </a:r>
          </a:p>
          <a:p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10150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8E9BE-9A11-FBC1-193D-B0AB19AE98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9931" y="457200"/>
            <a:ext cx="8915399" cy="1304365"/>
          </a:xfrm>
        </p:spPr>
        <p:txBody>
          <a:bodyPr/>
          <a:lstStyle/>
          <a:p>
            <a:pPr algn="ctr"/>
            <a:r>
              <a:rPr lang="en-US" b="1" dirty="0"/>
              <a:t>Flash Media</a:t>
            </a:r>
            <a:endParaRPr lang="en-GH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E4D03B-C247-77C3-72A1-1CDA66A300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27EFDE-9312-62A7-09C6-06D2C0BAC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8553" y="3022441"/>
            <a:ext cx="4788342" cy="383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85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F257-66DC-48E2-6CF2-B9D64FBC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Flash Memory</a:t>
            </a:r>
            <a:endParaRPr lang="en-GH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DF368-6502-4051-9299-233010107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188" y="1425388"/>
            <a:ext cx="11223812" cy="5432612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A flash memory storage system is a non-volatile memory chip used for data storage.(keep data even when power is off)</a:t>
            </a:r>
          </a:p>
          <a:p>
            <a:r>
              <a:rPr lang="en-US" sz="2800" dirty="0"/>
              <a:t>Data stored flash media can electronically </a:t>
            </a:r>
            <a:r>
              <a:rPr lang="en-US" sz="2800"/>
              <a:t>be erased</a:t>
            </a:r>
            <a:r>
              <a:rPr lang="en-US" sz="2800" dirty="0"/>
              <a:t>, reprogrammed or rewritten.</a:t>
            </a:r>
          </a:p>
          <a:p>
            <a:r>
              <a:rPr lang="en-US" sz="2800" dirty="0"/>
              <a:t>It was developed from the EEPROM system(</a:t>
            </a:r>
            <a:r>
              <a:rPr lang="en-US" sz="2800" dirty="0" err="1"/>
              <a:t>ie</a:t>
            </a:r>
            <a:r>
              <a:rPr lang="en-US" sz="2800" dirty="0"/>
              <a:t>. Electronically erasable programmable read-only memory)</a:t>
            </a:r>
          </a:p>
          <a:p>
            <a:r>
              <a:rPr lang="en-US" sz="2800" dirty="0"/>
              <a:t>Flash memory has no moving parts.</a:t>
            </a:r>
          </a:p>
          <a:p>
            <a:r>
              <a:rPr lang="en-US" sz="2800" dirty="0"/>
              <a:t>Flash memory Can be grouped into categories: NOR and NAND .</a:t>
            </a:r>
          </a:p>
          <a:p>
            <a:pPr>
              <a:buFont typeface="+mj-lt"/>
              <a:buAutoNum type="arabicPeriod"/>
            </a:pPr>
            <a:r>
              <a:rPr lang="en-US" sz="2800" dirty="0"/>
              <a:t>Re-Writable: You can remove the previous data and write a new set of data several times on flash memory.</a:t>
            </a:r>
          </a:p>
          <a:p>
            <a:pPr>
              <a:buFont typeface="+mj-lt"/>
              <a:buAutoNum type="arabicPeriod"/>
            </a:pPr>
            <a:r>
              <a:rPr lang="en-US" sz="2800" dirty="0"/>
              <a:t>Simple and Portable: can be carried everywhere.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0692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F257-66DC-48E2-6CF2-B9D64FBC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NOR Flash Memory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DF368-6502-4051-9299-233010107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1" y="1640541"/>
            <a:ext cx="9601200" cy="5217459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Nor flash memory uses individual memory cells to store data.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It is more reliable than NAND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NOR flash memory typically has longer endurance than NAND.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More expensive than NAND</a:t>
            </a:r>
          </a:p>
          <a:p>
            <a:pPr marL="742950" indent="-742950">
              <a:buFont typeface="+mj-lt"/>
              <a:buAutoNum type="arabi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8109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F257-66DC-48E2-6CF2-B9D64FBC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NAND Flash Memory</a:t>
            </a:r>
            <a:endParaRPr lang="en-GH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DF368-6502-4051-9299-233010107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NAND memory devices uses eight pins to transfer data.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NAND can write to a single memory address at eight bits –one byte at a time.</a:t>
            </a:r>
          </a:p>
          <a:p>
            <a:pPr marL="742950" indent="-742950">
              <a:buFont typeface="+mj-lt"/>
              <a:buAutoNum type="arabi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3061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F257-66DC-48E2-6CF2-B9D64FBC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Examples of Flash Memory</a:t>
            </a:r>
            <a:endParaRPr lang="en-GH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DF368-6502-4051-9299-233010107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Flash memory cards and reader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USB flash drive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Solid state drives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Hybrid hard drives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Embedded flash memory</a:t>
            </a:r>
          </a:p>
        </p:txBody>
      </p:sp>
    </p:spTree>
    <p:extLst>
      <p:ext uri="{BB962C8B-B14F-4D97-AF65-F5344CB8AC3E}">
        <p14:creationId xmlns:p14="http://schemas.microsoft.com/office/powerpoint/2010/main" val="198033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F257-66DC-48E2-6CF2-B9D64FBC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/>
              <a:t>FLASH MEMORY CARDS AND READER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F0F08C-B822-9DE0-9772-948730F754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87669" y="2529110"/>
            <a:ext cx="4904331" cy="432889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3AAAB0-E956-D5BA-B354-337720203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844" y="2160494"/>
            <a:ext cx="6263341" cy="469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09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F257-66DC-48E2-6CF2-B9D64FBC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/>
              <a:t>USB FLASH DRIVE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03567B-21FF-4E9E-A8C6-8557F4EB90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89175" y="3079750"/>
            <a:ext cx="4012321" cy="336232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91113B-7B9A-63EA-6C55-53D3BFAA3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957" y="1264555"/>
            <a:ext cx="4953000" cy="33623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E528E9-50E3-C13D-588F-930B003F9C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9268" y="1452281"/>
            <a:ext cx="4048775" cy="297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1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F257-66DC-48E2-6CF2-B9D64FBC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/>
              <a:t>SOLID STATE DRIVE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A965E9-3DCC-141D-F482-1E989FE414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11455" y="1542329"/>
            <a:ext cx="5315671" cy="5315671"/>
          </a:xfrm>
        </p:spPr>
      </p:pic>
    </p:spTree>
    <p:extLst>
      <p:ext uri="{BB962C8B-B14F-4D97-AF65-F5344CB8AC3E}">
        <p14:creationId xmlns:p14="http://schemas.microsoft.com/office/powerpoint/2010/main" val="40447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F257-66DC-48E2-6CF2-B9D64FBC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/>
              <a:t>HYBRID HARD DRIVE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4069DE-88F6-63D7-B7DB-81F734FB1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54" y="2123478"/>
            <a:ext cx="4017828" cy="47338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110078-915A-767B-760C-FCD2D7BE8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9568" y="2123478"/>
            <a:ext cx="7992432" cy="47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33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F257-66DC-48E2-6CF2-B9D64FBC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/>
              <a:t>Embedded flash memory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E34230-AAE0-C1D7-EFF6-D395FA90F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6267" y="4029104"/>
            <a:ext cx="3962400" cy="26374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D7315D-82BA-A4B0-2070-CCFAC5ABB1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051"/>
          <a:stretch/>
        </p:blipFill>
        <p:spPr>
          <a:xfrm>
            <a:off x="193963" y="1264555"/>
            <a:ext cx="3962400" cy="263747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1FC3225-E2D2-DC16-B8B5-016B801458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5734" y="1432208"/>
            <a:ext cx="3892303" cy="259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19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F257-66DC-48E2-6CF2-B9D64FBC7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8454" y="201706"/>
            <a:ext cx="8911687" cy="712694"/>
          </a:xfrm>
        </p:spPr>
        <p:txBody>
          <a:bodyPr/>
          <a:lstStyle/>
          <a:p>
            <a:pPr algn="ctr"/>
            <a:r>
              <a:rPr lang="en-US" b="1" dirty="0"/>
              <a:t>Advantages of flash drives</a:t>
            </a:r>
            <a:endParaRPr lang="en-GH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DF368-6502-4051-9299-233010107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5388" y="914400"/>
            <a:ext cx="10766612" cy="5943600"/>
          </a:xfrm>
        </p:spPr>
        <p:txBody>
          <a:bodyPr>
            <a:normAutofit fontScale="77500" lnSpcReduction="2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Faster to read and write compared to Traditional HDD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These storage devices are compact and portable so you can carry them anywhere.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Strong and less prone to damages.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Cheaper.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Use less power compare to traditional HDD.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Easy to connect and use.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Non- volatile.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Not affected by magnetic fields.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Flash Memories are durable as they are shockproof.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Flash Storage Devices are present in both forms, internal and external storage.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Memories are lightweight. </a:t>
            </a:r>
          </a:p>
          <a:p>
            <a:pPr marL="742950" indent="-742950">
              <a:buFont typeface="+mj-lt"/>
              <a:buAutoNum type="arabi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7789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F257-66DC-48E2-6CF2-B9D64FBC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Disadvantages of Flash memory</a:t>
            </a:r>
            <a:endParaRPr lang="en-GH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DF368-6502-4051-9299-233010107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Have limited number of write/erase cycles before finally failing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Easy to lose due to their small nature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Can easily be infected by computer virus</a:t>
            </a:r>
          </a:p>
          <a:p>
            <a:pPr marL="742950" indent="-742950">
              <a:buFont typeface="+mj-lt"/>
              <a:buAutoNum type="arabi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7539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F257-66DC-48E2-6CF2-B9D64FBC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Examples of Flash Memory</a:t>
            </a:r>
            <a:endParaRPr lang="en-GH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DF368-6502-4051-9299-233010107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Flash memory cards and reader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USB flash drive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Solid state drives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Hybrid hard drives</a:t>
            </a:r>
          </a:p>
        </p:txBody>
      </p:sp>
    </p:spTree>
    <p:extLst>
      <p:ext uri="{BB962C8B-B14F-4D97-AF65-F5344CB8AC3E}">
        <p14:creationId xmlns:p14="http://schemas.microsoft.com/office/powerpoint/2010/main" val="246255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455DF-DD5A-E57C-FEC1-0A7960B2C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Differences between HDD and SSD</a:t>
            </a:r>
            <a:endParaRPr lang="en-GH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1DD776-F272-39D9-03F5-0BB4E0A3DB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/>
              <a:t>HDD</a:t>
            </a:r>
            <a:endParaRPr lang="en-GH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413B2D-E312-403B-24F5-E8C377312E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89212" y="2548965"/>
            <a:ext cx="4577744" cy="4309035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sz="2800" dirty="0"/>
              <a:t>Has rotating platters and mechanical arms</a:t>
            </a:r>
          </a:p>
          <a:p>
            <a:pPr>
              <a:buFont typeface="+mj-lt"/>
              <a:buAutoNum type="arabicPeriod"/>
            </a:pPr>
            <a:r>
              <a:rPr lang="en-US" sz="2800" dirty="0"/>
              <a:t>Read/write speed is slower</a:t>
            </a:r>
          </a:p>
          <a:p>
            <a:pPr>
              <a:buFont typeface="+mj-lt"/>
              <a:buAutoNum type="arabicPeriod"/>
            </a:pPr>
            <a:r>
              <a:rPr lang="en-US" sz="2800" dirty="0"/>
              <a:t>Highly fragile</a:t>
            </a:r>
            <a:endParaRPr lang="en-GH" sz="2800" dirty="0"/>
          </a:p>
          <a:p>
            <a:pPr>
              <a:buFont typeface="+mj-lt"/>
              <a:buAutoNum type="arabicPeriod"/>
            </a:pPr>
            <a:r>
              <a:rPr lang="en-US" sz="2800" dirty="0"/>
              <a:t>High energy consumption</a:t>
            </a:r>
          </a:p>
          <a:p>
            <a:pPr>
              <a:buFont typeface="+mj-lt"/>
              <a:buAutoNum type="arabicPeriod"/>
            </a:pPr>
            <a:r>
              <a:rPr lang="en-US" sz="2800" dirty="0"/>
              <a:t>Slower response time</a:t>
            </a:r>
            <a:endParaRPr lang="en-GH" sz="2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EA9771-5D68-41C7-6153-A1A61723A7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b="1" dirty="0"/>
              <a:t>SSD</a:t>
            </a:r>
            <a:endParaRPr lang="en-GH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D2F099-ABC5-C71D-846C-CA858145FF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166956" y="2545738"/>
            <a:ext cx="5025043" cy="431226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200" dirty="0"/>
              <a:t>No moving parts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Read/write speed is faster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Stronger than HDD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Less energy consumption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Quick response time</a:t>
            </a:r>
            <a:endParaRPr lang="en-GH" sz="3200" dirty="0"/>
          </a:p>
          <a:p>
            <a:pPr marL="457200" indent="-457200">
              <a:buFont typeface="+mj-lt"/>
              <a:buAutoNum type="arabicPeriod"/>
            </a:pPr>
            <a:endParaRPr lang="en-GH" sz="3200" dirty="0"/>
          </a:p>
        </p:txBody>
      </p:sp>
    </p:spTree>
    <p:extLst>
      <p:ext uri="{BB962C8B-B14F-4D97-AF65-F5344CB8AC3E}">
        <p14:creationId xmlns:p14="http://schemas.microsoft.com/office/powerpoint/2010/main" val="279748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1301</TotalTime>
  <Words>1802</Words>
  <Application>Microsoft Office PowerPoint</Application>
  <PresentationFormat>Widescreen</PresentationFormat>
  <Paragraphs>170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Cambria</vt:lpstr>
      <vt:lpstr>Century Gothic</vt:lpstr>
      <vt:lpstr>Symbol</vt:lpstr>
      <vt:lpstr>Times New Roman</vt:lpstr>
      <vt:lpstr>Wingdings 3</vt:lpstr>
      <vt:lpstr>Wisp</vt:lpstr>
      <vt:lpstr>INDICATOR Describe Storage devices: Flash Memory Storage Systems, Embedded Flash Memory Cards and Readers USB Flash Drives, Solid State Drives and Hybrid hard drives. </vt:lpstr>
      <vt:lpstr>Examine Storage portable hard drives, Optical Discs and Drives.</vt:lpstr>
      <vt:lpstr>HARD DISK DRIVE</vt:lpstr>
      <vt:lpstr>HARD DISK DRIVE</vt:lpstr>
      <vt:lpstr>Types of HARD DISK DRIVE</vt:lpstr>
      <vt:lpstr>Internal Hard Disk</vt:lpstr>
      <vt:lpstr>External Hard Disk</vt:lpstr>
      <vt:lpstr>Part of a Hard Disk Drive</vt:lpstr>
      <vt:lpstr>Part of a Hard Disk Drive</vt:lpstr>
      <vt:lpstr>How a Hard Drive Works</vt:lpstr>
      <vt:lpstr>  Hard Drive Speed</vt:lpstr>
      <vt:lpstr>COMPACT DISC</vt:lpstr>
      <vt:lpstr>FEATURES COMPACT DISC</vt:lpstr>
      <vt:lpstr>FEATURES COMPACT DISC</vt:lpstr>
      <vt:lpstr>TYPES OF COMPACT DISC</vt:lpstr>
      <vt:lpstr>TYPES OF COMPACT DISC</vt:lpstr>
      <vt:lpstr>TYPES OF COMPACT DISC</vt:lpstr>
      <vt:lpstr>Advantages of CDs</vt:lpstr>
      <vt:lpstr>TYPES OF DVDs</vt:lpstr>
      <vt:lpstr>DVD-R</vt:lpstr>
      <vt:lpstr>DVD-RW </vt:lpstr>
      <vt:lpstr>DVD+R</vt:lpstr>
      <vt:lpstr>DVD+R DL</vt:lpstr>
      <vt:lpstr>DVD-RAM</vt:lpstr>
      <vt:lpstr>Advantages of Optical Storage Media</vt:lpstr>
      <vt:lpstr>Disadvantages of Optical Storage Media</vt:lpstr>
      <vt:lpstr>Comparing HHD and Optical Storage Media in terms of capacity and speed</vt:lpstr>
      <vt:lpstr>Flash Media</vt:lpstr>
      <vt:lpstr>Flash Memory</vt:lpstr>
      <vt:lpstr>NOR Flash Memory</vt:lpstr>
      <vt:lpstr>NAND Flash Memory</vt:lpstr>
      <vt:lpstr>Examples of Flash Memory</vt:lpstr>
      <vt:lpstr>FLASH MEMORY CARDS AND READER</vt:lpstr>
      <vt:lpstr>USB FLASH DRIVE</vt:lpstr>
      <vt:lpstr>SOLID STATE DRIVE</vt:lpstr>
      <vt:lpstr>HYBRID HARD DRIVE</vt:lpstr>
      <vt:lpstr>Embedded flash memory</vt:lpstr>
      <vt:lpstr>Advantages of flash drives</vt:lpstr>
      <vt:lpstr>Disadvantages of Flash memory</vt:lpstr>
      <vt:lpstr>Examples of Flash Memory</vt:lpstr>
      <vt:lpstr>Differences between HDD and SSD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Jeremiah</dc:creator>
  <cp:lastModifiedBy>JEREMIAH</cp:lastModifiedBy>
  <cp:revision>415</cp:revision>
  <dcterms:created xsi:type="dcterms:W3CDTF">2024-01-25T08:57:01Z</dcterms:created>
  <dcterms:modified xsi:type="dcterms:W3CDTF">2024-09-23T21:18:36Z</dcterms:modified>
</cp:coreProperties>
</file>