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410" r:id="rId2"/>
    <p:sldId id="411" r:id="rId3"/>
    <p:sldId id="412" r:id="rId4"/>
    <p:sldId id="413" r:id="rId5"/>
    <p:sldId id="414" r:id="rId6"/>
    <p:sldId id="415" r:id="rId7"/>
    <p:sldId id="416" r:id="rId8"/>
    <p:sldId id="417" r:id="rId9"/>
    <p:sldId id="418" r:id="rId10"/>
    <p:sldId id="419" r:id="rId11"/>
    <p:sldId id="420" r:id="rId12"/>
    <p:sldId id="421" r:id="rId13"/>
    <p:sldId id="425" r:id="rId14"/>
    <p:sldId id="422" r:id="rId15"/>
    <p:sldId id="426" r:id="rId16"/>
    <p:sldId id="427" r:id="rId17"/>
    <p:sldId id="428" r:id="rId18"/>
    <p:sldId id="429" r:id="rId19"/>
    <p:sldId id="430" r:id="rId20"/>
    <p:sldId id="431" r:id="rId21"/>
    <p:sldId id="432" r:id="rId22"/>
    <p:sldId id="433" r:id="rId23"/>
    <p:sldId id="434" r:id="rId24"/>
    <p:sldId id="435"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chnology in the Community" id="{D7E001C3-026C-43CA-B2B0-28D3E6CDA485}">
          <p14:sldIdLst>
            <p14:sldId id="410"/>
            <p14:sldId id="411"/>
            <p14:sldId id="412"/>
            <p14:sldId id="413"/>
            <p14:sldId id="414"/>
            <p14:sldId id="415"/>
            <p14:sldId id="416"/>
            <p14:sldId id="417"/>
            <p14:sldId id="418"/>
            <p14:sldId id="419"/>
            <p14:sldId id="420"/>
            <p14:sldId id="421"/>
            <p14:sldId id="425"/>
            <p14:sldId id="422"/>
          </p14:sldIdLst>
        </p14:section>
        <p14:section name="Portable Computing" id="{FA44041F-8A70-464F-A7A7-2C2B6814C7F1}">
          <p14:sldIdLst>
            <p14:sldId id="426"/>
            <p14:sldId id="427"/>
            <p14:sldId id="428"/>
            <p14:sldId id="429"/>
            <p14:sldId id="430"/>
            <p14:sldId id="431"/>
            <p14:sldId id="432"/>
            <p14:sldId id="433"/>
            <p14:sldId id="434"/>
            <p14:sldId id="43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50" autoAdjust="0"/>
    <p:restoredTop sz="94660"/>
  </p:normalViewPr>
  <p:slideViewPr>
    <p:cSldViewPr snapToGrid="0">
      <p:cViewPr varScale="1">
        <p:scale>
          <a:sx n="50" d="100"/>
          <a:sy n="50" d="100"/>
        </p:scale>
        <p:origin x="48" y="8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lgn="ctr">
              <a:defRPr sz="6000" b="1"/>
            </a:lvl1pPr>
          </a:lstStyle>
          <a:p>
            <a:r>
              <a:rPr lang="en-US" dirty="0"/>
              <a:t>Click to edit Master title style</a:t>
            </a:r>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lvl1pPr algn="ctr">
              <a:defRPr sz="4400" b="1"/>
            </a:lvl1pPr>
          </a:lstStyle>
          <a:p>
            <a:r>
              <a:rPr lang="en-US" dirty="0"/>
              <a:t>Click to edit Master title style</a:t>
            </a:r>
          </a:p>
        </p:txBody>
      </p:sp>
      <p:sp>
        <p:nvSpPr>
          <p:cNvPr id="3" name="Content Placeholder 2"/>
          <p:cNvSpPr>
            <a:spLocks noGrp="1"/>
          </p:cNvSpPr>
          <p:nvPr>
            <p:ph sz="half" idx="1"/>
          </p:nvPr>
        </p:nvSpPr>
        <p:spPr>
          <a:xfrm>
            <a:off x="2589212" y="2133599"/>
            <a:ext cx="4313864" cy="4214191"/>
          </a:xfrm>
        </p:spPr>
        <p:txBody>
          <a:bodyPr>
            <a:normAutofit/>
          </a:bodyPr>
          <a:lstStyle>
            <a:lvl1pPr>
              <a:defRPr sz="4000">
                <a:latin typeface="Times New Roman" panose="02020603050405020304" pitchFamily="18" charset="0"/>
                <a:cs typeface="Times New Roman" panose="02020603050405020304" pitchFamily="18" charset="0"/>
              </a:defRPr>
            </a:lvl1pPr>
            <a:lvl2pPr>
              <a:defRPr lang="en-US" sz="4000" kern="1200" dirty="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742950" indent="-285750">
              <a:defRPr/>
            </a:lvl3pPr>
            <a:lvl4pPr marL="742950" indent="-285750">
              <a:defRPr/>
            </a:lvl4pPr>
            <a:lvl5pPr marL="742950" indent="-285750">
              <a:defRPr/>
            </a:lvl5pPr>
          </a:lstStyle>
          <a:p>
            <a:pPr lvl="0"/>
            <a:r>
              <a:rPr lang="en-US" dirty="0"/>
              <a:t>Click to edit Master text styles</a:t>
            </a:r>
          </a:p>
          <a:p>
            <a:pPr lvl="1"/>
            <a:r>
              <a:rPr lang="en-US" dirty="0"/>
              <a:t>Second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Third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Fourth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Fifth level</a:t>
            </a:r>
          </a:p>
        </p:txBody>
      </p:sp>
      <p:sp>
        <p:nvSpPr>
          <p:cNvPr id="4" name="Content Placeholder 3"/>
          <p:cNvSpPr>
            <a:spLocks noGrp="1"/>
          </p:cNvSpPr>
          <p:nvPr>
            <p:ph sz="half" idx="2"/>
          </p:nvPr>
        </p:nvSpPr>
        <p:spPr>
          <a:xfrm>
            <a:off x="7190747" y="2126222"/>
            <a:ext cx="4313864" cy="4221568"/>
          </a:xfrm>
        </p:spPr>
        <p:txBody>
          <a:bodyPr>
            <a:normAutofit/>
          </a:bodyPr>
          <a:lstStyle>
            <a:lvl1pPr marL="342900" indent="-342900">
              <a:defRPr lang="en-US" sz="4000" kern="1200" dirty="0">
                <a:solidFill>
                  <a:schemeClr val="tx1">
                    <a:lumMod val="75000"/>
                    <a:lumOff val="25000"/>
                  </a:schemeClr>
                </a:solidFill>
                <a:latin typeface="Times New Roman" panose="02020603050405020304" pitchFamily="18" charset="0"/>
                <a:ea typeface="+mn-ea"/>
                <a:cs typeface="Times New Roman" panose="02020603050405020304" pitchFamily="18" charset="0"/>
              </a:defRPr>
            </a:lvl1pPr>
            <a:lvl2pPr>
              <a:defRPr lang="en-US" sz="4000" kern="1200" dirty="0">
                <a:solidFill>
                  <a:schemeClr val="tx1">
                    <a:lumMod val="75000"/>
                    <a:lumOff val="25000"/>
                  </a:schemeClr>
                </a:solidFill>
                <a:latin typeface="Times New Roman" panose="02020603050405020304" pitchFamily="18" charset="0"/>
                <a:ea typeface="+mn-ea"/>
                <a:cs typeface="Times New Roman" panose="02020603050405020304" pitchFamily="18" charset="0"/>
              </a:defRPr>
            </a:lvl2pPr>
            <a:lvl3pPr marL="742950" indent="-285750">
              <a:defRPr/>
            </a:lvl3pPr>
            <a:lvl4pPr marL="742950" indent="-285750">
              <a:defRPr/>
            </a:lvl4pPr>
            <a:lvl5pPr marL="742950" indent="-285750">
              <a:defRPr/>
            </a:lvl5pPr>
          </a:lstStyle>
          <a:p>
            <a:pPr marL="342900" lvl="0" indent="-342900" algn="l" defTabSz="457200" rtl="0" eaLnBrk="1" latinLnBrk="0" hangingPunct="1">
              <a:spcBef>
                <a:spcPts val="1000"/>
              </a:spcBef>
              <a:spcAft>
                <a:spcPts val="0"/>
              </a:spcAft>
              <a:buClr>
                <a:schemeClr val="accent1"/>
              </a:buClr>
              <a:buFont typeface="Wingdings 3" charset="2"/>
              <a:buChar char=""/>
            </a:pPr>
            <a:r>
              <a:rPr lang="en-US" dirty="0"/>
              <a:t>Click to edit Master text styles</a:t>
            </a:r>
          </a:p>
          <a:p>
            <a:pPr lvl="1"/>
            <a:r>
              <a:rPr lang="en-US" dirty="0"/>
              <a:t>Second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Third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Fourth level</a:t>
            </a:r>
          </a:p>
          <a:p>
            <a:pPr marL="742950" lvl="1" indent="-285750" algn="l" defTabSz="457200" rtl="0" eaLnBrk="1" latinLnBrk="0" hangingPunct="1">
              <a:spcBef>
                <a:spcPts val="1000"/>
              </a:spcBef>
              <a:spcAft>
                <a:spcPts val="0"/>
              </a:spcAft>
              <a:buClr>
                <a:schemeClr val="accent1"/>
              </a:buClr>
              <a:buFont typeface="Wingdings 3" charset="2"/>
              <a:buChar char=""/>
            </a:pPr>
            <a:r>
              <a:rPr lang="en-US" dirty="0"/>
              <a:t>Fifth level</a:t>
            </a:r>
          </a:p>
        </p:txBody>
      </p:sp>
      <p:sp>
        <p:nvSpPr>
          <p:cNvPr id="5" name="Date Placeholder 4"/>
          <p:cNvSpPr>
            <a:spLocks noGrp="1"/>
          </p:cNvSpPr>
          <p:nvPr>
            <p:ph type="dt" sz="half" idx="10"/>
          </p:nvPr>
        </p:nvSpPr>
        <p:spPr>
          <a:xfrm>
            <a:off x="10358328" y="6487604"/>
            <a:ext cx="1146283" cy="370396"/>
          </a:xfrm>
        </p:spPr>
        <p:txBody>
          <a:bodyPr/>
          <a:lstStyle/>
          <a:p>
            <a:r>
              <a:rPr lang="en-US" dirty="0"/>
              <a:t>1/26/2024</a:t>
            </a:r>
            <a:fld id="{AAA3007D-70C2-427B-940D-5EA305F839FE}" type="slidenum">
              <a:rPr lang="en-US" smtClean="0"/>
              <a:pPr/>
              <a:t>‹#›</a:t>
            </a:fld>
            <a:endParaRPr lang="en-US" dirty="0"/>
          </a:p>
        </p:txBody>
      </p:sp>
      <p:sp>
        <p:nvSpPr>
          <p:cNvPr id="6" name="Footer Placeholder 5"/>
          <p:cNvSpPr>
            <a:spLocks noGrp="1"/>
          </p:cNvSpPr>
          <p:nvPr>
            <p:ph type="ftr" sz="quarter" idx="11"/>
          </p:nvPr>
        </p:nvSpPr>
        <p:spPr>
          <a:xfrm>
            <a:off x="2589212" y="6486891"/>
            <a:ext cx="7619999" cy="365125"/>
          </a:xfrm>
        </p:spPr>
        <p:txBody>
          <a:bodyPr/>
          <a:lstStyle/>
          <a:p>
            <a:r>
              <a:rPr lang="en-US" dirty="0"/>
              <a:t>By: Mensah Jeremiah</a:t>
            </a: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03-Sep-24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03-Sep-24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webp"/><Relationship Id="rId1" Type="http://schemas.openxmlformats.org/officeDocument/2006/relationships/slideLayout" Target="../slideLayouts/slideLayout2.xml"/><Relationship Id="rId4" Type="http://schemas.openxmlformats.org/officeDocument/2006/relationships/image" Target="../media/image4.web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9B2B-5D69-7122-060E-6C4F49C69C30}"/>
              </a:ext>
            </a:extLst>
          </p:cNvPr>
          <p:cNvSpPr>
            <a:spLocks noGrp="1"/>
          </p:cNvSpPr>
          <p:nvPr>
            <p:ph type="ctrTitle"/>
          </p:nvPr>
        </p:nvSpPr>
        <p:spPr>
          <a:xfrm>
            <a:off x="416859" y="0"/>
            <a:ext cx="11087754" cy="4975412"/>
          </a:xfrm>
        </p:spPr>
        <p:txBody>
          <a:bodyPr>
            <a:normAutofit fontScale="90000"/>
          </a:bodyPr>
          <a:lstStyle/>
          <a:p>
            <a:r>
              <a:rPr lang="en-US" dirty="0"/>
              <a:t>Discuss technologies that help to improve computer</a:t>
            </a:r>
            <a:br>
              <a:rPr lang="en-US" dirty="0"/>
            </a:br>
            <a:r>
              <a:rPr lang="en-US" dirty="0"/>
              <a:t>accessibility </a:t>
            </a:r>
            <a:br>
              <a:rPr lang="en-US" dirty="0"/>
            </a:br>
            <a:r>
              <a:rPr lang="en-US" dirty="0"/>
              <a:t>(Adaptive and Assistive Technologies).</a:t>
            </a:r>
            <a:br>
              <a:rPr lang="en-GH" dirty="0"/>
            </a:br>
            <a:endParaRPr lang="en-GH" dirty="0"/>
          </a:p>
        </p:txBody>
      </p:sp>
      <p:sp>
        <p:nvSpPr>
          <p:cNvPr id="3" name="Subtitle 2">
            <a:extLst>
              <a:ext uri="{FF2B5EF4-FFF2-40B4-BE49-F238E27FC236}">
                <a16:creationId xmlns:a16="http://schemas.microsoft.com/office/drawing/2014/main" id="{4D120B0A-67C6-9B80-0B6D-F91A6789C735}"/>
              </a:ext>
            </a:extLst>
          </p:cNvPr>
          <p:cNvSpPr>
            <a:spLocks noGrp="1"/>
          </p:cNvSpPr>
          <p:nvPr>
            <p:ph type="subTitle" idx="1"/>
          </p:nvPr>
        </p:nvSpPr>
        <p:spPr>
          <a:xfrm>
            <a:off x="1385048" y="4074459"/>
            <a:ext cx="10806952" cy="2783539"/>
          </a:xfrm>
        </p:spPr>
        <p:txBody>
          <a:bodyPr>
            <a:normAutofit/>
          </a:bodyPr>
          <a:lstStyle/>
          <a:p>
            <a:r>
              <a:rPr lang="en-US" sz="2800" dirty="0"/>
              <a:t>1. Identify the categories of people with special needs. </a:t>
            </a:r>
          </a:p>
          <a:p>
            <a:r>
              <a:rPr lang="en-US" sz="2800" dirty="0"/>
              <a:t>2. Discuss technologies that can be used to help people with special needs (E.g. Computer software and hardware, such as voice recognition programs, screen readers, and screen enlargement applications, to help people with mobility and sensory impairments use computers and mobile devices etc.)</a:t>
            </a:r>
            <a:endParaRPr lang="en-GH" sz="2800" dirty="0"/>
          </a:p>
          <a:p>
            <a:endParaRPr lang="en-GH" sz="2800" dirty="0"/>
          </a:p>
        </p:txBody>
      </p:sp>
    </p:spTree>
    <p:extLst>
      <p:ext uri="{BB962C8B-B14F-4D97-AF65-F5344CB8AC3E}">
        <p14:creationId xmlns:p14="http://schemas.microsoft.com/office/powerpoint/2010/main" val="22396922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592925" y="341721"/>
            <a:ext cx="8911687" cy="801278"/>
          </a:xfrm>
        </p:spPr>
        <p:txBody>
          <a:bodyPr>
            <a:normAutofit/>
          </a:bodyPr>
          <a:lstStyle/>
          <a:p>
            <a:pPr algn="ctr"/>
            <a:r>
              <a:rPr lang="en-US" sz="4000" b="1" dirty="0"/>
              <a:t>Class Discussion</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37129"/>
            <a:ext cx="10941424" cy="5620871"/>
          </a:xfrm>
        </p:spPr>
        <p:txBody>
          <a:bodyPr>
            <a:normAutofit/>
          </a:bodyPr>
          <a:lstStyle/>
          <a:p>
            <a:pPr lvl="1"/>
            <a:r>
              <a:rPr lang="en-US" sz="3600" dirty="0"/>
              <a:t>What is a Disability?</a:t>
            </a:r>
          </a:p>
        </p:txBody>
      </p:sp>
      <p:pic>
        <p:nvPicPr>
          <p:cNvPr id="5" name="Picture 4">
            <a:extLst>
              <a:ext uri="{FF2B5EF4-FFF2-40B4-BE49-F238E27FC236}">
                <a16:creationId xmlns:a16="http://schemas.microsoft.com/office/drawing/2014/main" id="{DE7722E4-9CB9-89A9-7F31-D6661AE97C35}"/>
              </a:ext>
            </a:extLst>
          </p:cNvPr>
          <p:cNvPicPr>
            <a:picLocks noChangeAspect="1"/>
          </p:cNvPicPr>
          <p:nvPr/>
        </p:nvPicPr>
        <p:blipFill>
          <a:blip r:embed="rId2"/>
          <a:stretch>
            <a:fillRect/>
          </a:stretch>
        </p:blipFill>
        <p:spPr>
          <a:xfrm>
            <a:off x="3617952" y="1906374"/>
            <a:ext cx="4956095" cy="4951626"/>
          </a:xfrm>
          <a:prstGeom prst="rect">
            <a:avLst/>
          </a:prstGeom>
        </p:spPr>
      </p:pic>
    </p:spTree>
    <p:extLst>
      <p:ext uri="{BB962C8B-B14F-4D97-AF65-F5344CB8AC3E}">
        <p14:creationId xmlns:p14="http://schemas.microsoft.com/office/powerpoint/2010/main" val="393836373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592925" y="341721"/>
            <a:ext cx="8911687" cy="801278"/>
          </a:xfrm>
        </p:spPr>
        <p:txBody>
          <a:bodyPr>
            <a:normAutofit/>
          </a:bodyPr>
          <a:lstStyle/>
          <a:p>
            <a:pPr algn="ctr"/>
            <a:r>
              <a:rPr lang="en-US" sz="4000" b="1" dirty="0"/>
              <a:t> DISABILITY</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37129"/>
            <a:ext cx="10941424" cy="5620871"/>
          </a:xfrm>
        </p:spPr>
        <p:txBody>
          <a:bodyPr>
            <a:normAutofit/>
          </a:bodyPr>
          <a:lstStyle/>
          <a:p>
            <a:pPr lvl="1"/>
            <a:r>
              <a:rPr lang="en-US" sz="3600" dirty="0"/>
              <a:t>A disability is any condition of the body or mind that makes it difficult for a person to do certain activities and interact with their surrounding world. </a:t>
            </a:r>
          </a:p>
        </p:txBody>
      </p:sp>
      <p:pic>
        <p:nvPicPr>
          <p:cNvPr id="5" name="Picture 4">
            <a:extLst>
              <a:ext uri="{FF2B5EF4-FFF2-40B4-BE49-F238E27FC236}">
                <a16:creationId xmlns:a16="http://schemas.microsoft.com/office/drawing/2014/main" id="{8118BA9F-37CD-0595-8B54-4080B33E25B2}"/>
              </a:ext>
            </a:extLst>
          </p:cNvPr>
          <p:cNvPicPr>
            <a:picLocks noChangeAspect="1"/>
          </p:cNvPicPr>
          <p:nvPr/>
        </p:nvPicPr>
        <p:blipFill rotWithShape="1">
          <a:blip r:embed="rId2"/>
          <a:srcRect l="23311"/>
          <a:stretch/>
        </p:blipFill>
        <p:spPr>
          <a:xfrm>
            <a:off x="188259" y="3726808"/>
            <a:ext cx="3052481" cy="3131192"/>
          </a:xfrm>
          <a:prstGeom prst="rect">
            <a:avLst/>
          </a:prstGeom>
        </p:spPr>
      </p:pic>
      <p:pic>
        <p:nvPicPr>
          <p:cNvPr id="7" name="Picture 6">
            <a:extLst>
              <a:ext uri="{FF2B5EF4-FFF2-40B4-BE49-F238E27FC236}">
                <a16:creationId xmlns:a16="http://schemas.microsoft.com/office/drawing/2014/main" id="{3FA71E79-0A93-48B3-7B9B-3335EE7D0802}"/>
              </a:ext>
            </a:extLst>
          </p:cNvPr>
          <p:cNvPicPr>
            <a:picLocks noChangeAspect="1"/>
          </p:cNvPicPr>
          <p:nvPr/>
        </p:nvPicPr>
        <p:blipFill>
          <a:blip r:embed="rId3"/>
          <a:stretch>
            <a:fillRect/>
          </a:stretch>
        </p:blipFill>
        <p:spPr>
          <a:xfrm flipH="1">
            <a:off x="8184776" y="2850776"/>
            <a:ext cx="4007224" cy="4007224"/>
          </a:xfrm>
          <a:prstGeom prst="rect">
            <a:avLst/>
          </a:prstGeom>
        </p:spPr>
      </p:pic>
      <p:pic>
        <p:nvPicPr>
          <p:cNvPr id="9" name="Picture 8">
            <a:extLst>
              <a:ext uri="{FF2B5EF4-FFF2-40B4-BE49-F238E27FC236}">
                <a16:creationId xmlns:a16="http://schemas.microsoft.com/office/drawing/2014/main" id="{73A11C0A-9391-D9F6-973B-3BFB81073833}"/>
              </a:ext>
            </a:extLst>
          </p:cNvPr>
          <p:cNvPicPr>
            <a:picLocks noChangeAspect="1"/>
          </p:cNvPicPr>
          <p:nvPr/>
        </p:nvPicPr>
        <p:blipFill>
          <a:blip r:embed="rId4"/>
          <a:stretch>
            <a:fillRect/>
          </a:stretch>
        </p:blipFill>
        <p:spPr>
          <a:xfrm>
            <a:off x="3240740" y="4410635"/>
            <a:ext cx="5472954" cy="2447365"/>
          </a:xfrm>
          <a:prstGeom prst="rect">
            <a:avLst/>
          </a:prstGeom>
        </p:spPr>
      </p:pic>
    </p:spTree>
    <p:extLst>
      <p:ext uri="{BB962C8B-B14F-4D97-AF65-F5344CB8AC3E}">
        <p14:creationId xmlns:p14="http://schemas.microsoft.com/office/powerpoint/2010/main" val="285001470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592925" y="341721"/>
            <a:ext cx="8911687" cy="801278"/>
          </a:xfrm>
        </p:spPr>
        <p:txBody>
          <a:bodyPr>
            <a:normAutofit/>
          </a:bodyPr>
          <a:lstStyle/>
          <a:p>
            <a:pPr algn="ctr"/>
            <a:r>
              <a:rPr lang="en-US" sz="4000" b="1" dirty="0"/>
              <a:t>DIFFERENT TYPES OF DISABILITIES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37129"/>
            <a:ext cx="10941424" cy="5620871"/>
          </a:xfrm>
        </p:spPr>
        <p:txBody>
          <a:bodyPr>
            <a:normAutofit/>
          </a:bodyPr>
          <a:lstStyle/>
          <a:p>
            <a:pPr marL="1200150" lvl="1" indent="-742950">
              <a:buFont typeface="+mj-lt"/>
              <a:buAutoNum type="arabicPeriod"/>
            </a:pPr>
            <a:r>
              <a:rPr lang="en-US" sz="3600" dirty="0"/>
              <a:t>Vision impairment</a:t>
            </a:r>
          </a:p>
          <a:p>
            <a:pPr marL="1200150" lvl="1" indent="-742950">
              <a:buFont typeface="+mj-lt"/>
              <a:buAutoNum type="arabicPeriod"/>
            </a:pPr>
            <a:r>
              <a:rPr lang="en-US" sz="3600" dirty="0"/>
              <a:t>Deaf or hard of hearing</a:t>
            </a:r>
          </a:p>
          <a:p>
            <a:pPr marL="1200150" lvl="1" indent="-742950">
              <a:buFont typeface="+mj-lt"/>
              <a:buAutoNum type="arabicPeriod"/>
            </a:pPr>
            <a:r>
              <a:rPr lang="en-US" sz="3600" dirty="0"/>
              <a:t>Mental health conditions</a:t>
            </a:r>
          </a:p>
          <a:p>
            <a:pPr marL="1200150" lvl="1" indent="-742950">
              <a:buFont typeface="+mj-lt"/>
              <a:buAutoNum type="arabicPeriod"/>
            </a:pPr>
            <a:r>
              <a:rPr lang="en-US" sz="3600" dirty="0"/>
              <a:t>Intellectual disability</a:t>
            </a:r>
          </a:p>
          <a:p>
            <a:pPr marL="1200150" lvl="1" indent="-742950">
              <a:buFont typeface="+mj-lt"/>
              <a:buAutoNum type="arabicPeriod"/>
            </a:pPr>
            <a:r>
              <a:rPr lang="en-US" sz="3600" dirty="0"/>
              <a:t>Acquired brain injury</a:t>
            </a:r>
          </a:p>
          <a:p>
            <a:pPr marL="1200150" lvl="1" indent="-742950">
              <a:buFont typeface="+mj-lt"/>
              <a:buAutoNum type="arabicPeriod"/>
            </a:pPr>
            <a:r>
              <a:rPr lang="en-US" sz="3600" dirty="0"/>
              <a:t>Autism spectrum disorder</a:t>
            </a:r>
          </a:p>
          <a:p>
            <a:pPr marL="1200150" lvl="1" indent="-742950">
              <a:buFont typeface="+mj-lt"/>
              <a:buAutoNum type="arabicPeriod"/>
            </a:pPr>
            <a:r>
              <a:rPr lang="en-US" sz="3600" dirty="0"/>
              <a:t>Physical disability</a:t>
            </a:r>
          </a:p>
          <a:p>
            <a:pPr marL="1200150" lvl="1" indent="-742950">
              <a:buFont typeface="+mj-lt"/>
              <a:buAutoNum type="arabicPeriod"/>
            </a:pPr>
            <a:endParaRPr lang="en-US" sz="3600" dirty="0"/>
          </a:p>
        </p:txBody>
      </p:sp>
    </p:spTree>
    <p:extLst>
      <p:ext uri="{BB962C8B-B14F-4D97-AF65-F5344CB8AC3E}">
        <p14:creationId xmlns:p14="http://schemas.microsoft.com/office/powerpoint/2010/main" val="342707024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dirty="0"/>
              <a:t>Technologies That Can Be Used To Help People With Special Needs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936376"/>
            <a:ext cx="10941424" cy="4921624"/>
          </a:xfrm>
        </p:spPr>
        <p:txBody>
          <a:bodyPr>
            <a:normAutofit/>
          </a:bodyPr>
          <a:lstStyle/>
          <a:p>
            <a:pPr lvl="1"/>
            <a:r>
              <a:rPr lang="en-US" sz="3600" dirty="0"/>
              <a:t>Technologies that can be used to help people with special needs can be grouped into two;</a:t>
            </a:r>
          </a:p>
          <a:p>
            <a:pPr marL="1200150" lvl="1" indent="-742950">
              <a:buFont typeface="+mj-lt"/>
              <a:buAutoNum type="arabicPeriod"/>
            </a:pPr>
            <a:r>
              <a:rPr lang="en-US" sz="3600" dirty="0"/>
              <a:t>Adaptive technologies</a:t>
            </a:r>
          </a:p>
          <a:p>
            <a:pPr marL="1200150" lvl="1" indent="-742950">
              <a:buFont typeface="+mj-lt"/>
              <a:buAutoNum type="arabicPeriod"/>
            </a:pPr>
            <a:r>
              <a:rPr lang="en-US" sz="3600" dirty="0"/>
              <a:t>Assistive technologies</a:t>
            </a:r>
          </a:p>
        </p:txBody>
      </p:sp>
    </p:spTree>
    <p:extLst>
      <p:ext uri="{BB962C8B-B14F-4D97-AF65-F5344CB8AC3E}">
        <p14:creationId xmlns:p14="http://schemas.microsoft.com/office/powerpoint/2010/main" val="8152496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dirty="0"/>
              <a:t>ADAPTIVE TECHNOLOGIES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31900"/>
            <a:ext cx="10941424" cy="5626100"/>
          </a:xfrm>
        </p:spPr>
        <p:txBody>
          <a:bodyPr>
            <a:normAutofit fontScale="85000" lnSpcReduction="20000"/>
          </a:bodyPr>
          <a:lstStyle/>
          <a:p>
            <a:pPr lvl="1"/>
            <a:r>
              <a:rPr lang="en-US" sz="3600" dirty="0"/>
              <a:t>Adaptive technology refers to item or device specifically </a:t>
            </a:r>
            <a:r>
              <a:rPr lang="en-US" sz="3600" dirty="0">
                <a:solidFill>
                  <a:schemeClr val="tx1">
                    <a:lumMod val="65000"/>
                    <a:lumOff val="35000"/>
                  </a:schemeClr>
                </a:solidFill>
              </a:rPr>
              <a:t>designed for people with disabilities.</a:t>
            </a:r>
          </a:p>
          <a:p>
            <a:pPr marL="742950" indent="-742950" algn="l" fontAlgn="base">
              <a:buFont typeface="+mj-lt"/>
              <a:buAutoNum type="arabicPeriod"/>
            </a:pPr>
            <a:r>
              <a:rPr lang="en-US" sz="3600" dirty="0">
                <a:solidFill>
                  <a:schemeClr val="tx1">
                    <a:lumMod val="65000"/>
                    <a:lumOff val="35000"/>
                  </a:schemeClr>
                </a:solidFill>
              </a:rPr>
              <a:t>Large print books</a:t>
            </a:r>
          </a:p>
          <a:p>
            <a:pPr marL="742950" indent="-742950" algn="l" fontAlgn="base">
              <a:buFont typeface="+mj-lt"/>
              <a:buAutoNum type="arabicPeriod"/>
            </a:pPr>
            <a:r>
              <a:rPr lang="en-US" sz="3600" dirty="0">
                <a:solidFill>
                  <a:schemeClr val="tx1">
                    <a:lumMod val="65000"/>
                    <a:lumOff val="35000"/>
                  </a:schemeClr>
                </a:solidFill>
              </a:rPr>
              <a:t>Good lighting</a:t>
            </a:r>
          </a:p>
          <a:p>
            <a:pPr marL="742950" indent="-742950" algn="l" fontAlgn="base">
              <a:buFont typeface="+mj-lt"/>
              <a:buAutoNum type="arabicPeriod"/>
            </a:pPr>
            <a:r>
              <a:rPr lang="en-US" sz="3600" dirty="0">
                <a:solidFill>
                  <a:schemeClr val="tx1">
                    <a:lumMod val="65000"/>
                    <a:lumOff val="35000"/>
                  </a:schemeClr>
                </a:solidFill>
              </a:rPr>
              <a:t>Large monitors</a:t>
            </a:r>
          </a:p>
          <a:p>
            <a:pPr marL="742950" indent="-742950" algn="l" fontAlgn="base">
              <a:buFont typeface="+mj-lt"/>
              <a:buAutoNum type="arabicPeriod"/>
            </a:pPr>
            <a:r>
              <a:rPr lang="en-US" sz="3600" dirty="0">
                <a:solidFill>
                  <a:schemeClr val="tx1">
                    <a:lumMod val="65000"/>
                    <a:lumOff val="35000"/>
                  </a:schemeClr>
                </a:solidFill>
              </a:rPr>
              <a:t>Software to adjust screen colors</a:t>
            </a:r>
          </a:p>
          <a:p>
            <a:pPr marL="742950" indent="-742950" algn="l" fontAlgn="base">
              <a:buFont typeface="+mj-lt"/>
              <a:buAutoNum type="arabicPeriod"/>
            </a:pPr>
            <a:r>
              <a:rPr lang="en-US" sz="3600" dirty="0">
                <a:solidFill>
                  <a:schemeClr val="tx1">
                    <a:lumMod val="65000"/>
                    <a:lumOff val="35000"/>
                  </a:schemeClr>
                </a:solidFill>
              </a:rPr>
              <a:t>Computers with voice output</a:t>
            </a:r>
          </a:p>
          <a:p>
            <a:pPr marL="742950" indent="-742950" algn="l" fontAlgn="base">
              <a:buFont typeface="+mj-lt"/>
              <a:buAutoNum type="arabicPeriod"/>
            </a:pPr>
            <a:r>
              <a:rPr lang="en-US" sz="3600" dirty="0">
                <a:solidFill>
                  <a:schemeClr val="tx1">
                    <a:lumMod val="65000"/>
                    <a:lumOff val="35000"/>
                  </a:schemeClr>
                </a:solidFill>
              </a:rPr>
              <a:t>Electronic mail</a:t>
            </a:r>
          </a:p>
          <a:p>
            <a:pPr marL="742950" indent="-742950" algn="l" fontAlgn="base">
              <a:buFont typeface="+mj-lt"/>
              <a:buAutoNum type="arabicPeriod"/>
            </a:pPr>
            <a:r>
              <a:rPr lang="en-US" sz="3600" dirty="0">
                <a:solidFill>
                  <a:schemeClr val="tx1">
                    <a:lumMod val="65000"/>
                    <a:lumOff val="35000"/>
                  </a:schemeClr>
                </a:solidFill>
              </a:rPr>
              <a:t>Word prediction software</a:t>
            </a:r>
          </a:p>
          <a:p>
            <a:pPr marL="742950" indent="-742950" algn="l" fontAlgn="base">
              <a:buFont typeface="+mj-lt"/>
              <a:buAutoNum type="arabicPeriod"/>
            </a:pPr>
            <a:r>
              <a:rPr lang="en-US" sz="3600" dirty="0">
                <a:solidFill>
                  <a:schemeClr val="tx1">
                    <a:lumMod val="65000"/>
                    <a:lumOff val="35000"/>
                  </a:schemeClr>
                </a:solidFill>
              </a:rPr>
              <a:t>Adjustable tables</a:t>
            </a:r>
          </a:p>
          <a:p>
            <a:pPr marL="742950" indent="-742950" algn="l" fontAlgn="base">
              <a:buFont typeface="+mj-lt"/>
              <a:buAutoNum type="arabicPeriod"/>
            </a:pPr>
            <a:r>
              <a:rPr lang="en-US" sz="3600" dirty="0">
                <a:solidFill>
                  <a:schemeClr val="tx1">
                    <a:lumMod val="65000"/>
                    <a:lumOff val="35000"/>
                  </a:schemeClr>
                </a:solidFill>
              </a:rPr>
              <a:t>Keyboard modifications, </a:t>
            </a:r>
            <a:r>
              <a:rPr lang="en-US" sz="3600" dirty="0" err="1">
                <a:solidFill>
                  <a:schemeClr val="tx1">
                    <a:lumMod val="65000"/>
                    <a:lumOff val="35000"/>
                  </a:schemeClr>
                </a:solidFill>
              </a:rPr>
              <a:t>etc</a:t>
            </a:r>
            <a:endParaRPr lang="en-US" sz="3600" dirty="0">
              <a:solidFill>
                <a:schemeClr val="tx1">
                  <a:lumMod val="65000"/>
                  <a:lumOff val="35000"/>
                </a:schemeClr>
              </a:solidFill>
            </a:endParaRPr>
          </a:p>
        </p:txBody>
      </p:sp>
    </p:spTree>
    <p:extLst>
      <p:ext uri="{BB962C8B-B14F-4D97-AF65-F5344CB8AC3E}">
        <p14:creationId xmlns:p14="http://schemas.microsoft.com/office/powerpoint/2010/main" val="91172784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202124"/>
                </a:solidFill>
                <a:effectLst/>
                <a:latin typeface="Google Sans"/>
              </a:rPr>
              <a:t>Assistive Technology</a:t>
            </a:r>
            <a:endParaRPr lang="en-US" sz="6600" b="1" dirty="0"/>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936376"/>
            <a:ext cx="10941424" cy="4921624"/>
          </a:xfrm>
        </p:spPr>
        <p:txBody>
          <a:bodyPr>
            <a:normAutofit/>
          </a:bodyPr>
          <a:lstStyle/>
          <a:p>
            <a:pPr marL="457200" lvl="1" indent="0">
              <a:buNone/>
            </a:pPr>
            <a:r>
              <a:rPr lang="en-US" sz="3600" dirty="0"/>
              <a:t>Assistive technology is something that makes accessing content better for everyone, e.g., include; Braille</a:t>
            </a:r>
            <a:r>
              <a:rPr lang="en-US" sz="3600" i="0" dirty="0">
                <a:solidFill>
                  <a:srgbClr val="3A3A3A"/>
                </a:solidFill>
                <a:effectLst/>
                <a:latin typeface="Montserrat" panose="00000500000000000000" pitchFamily="2" charset="0"/>
              </a:rPr>
              <a:t> and Braille Embossers, adaptive keyboard, smart cane, </a:t>
            </a:r>
            <a:r>
              <a:rPr lang="en-US" sz="3600" i="0" dirty="0" err="1">
                <a:solidFill>
                  <a:srgbClr val="3A3A3A"/>
                </a:solidFill>
                <a:effectLst/>
                <a:latin typeface="Montserrat" panose="00000500000000000000" pitchFamily="2" charset="0"/>
              </a:rPr>
              <a:t>etc</a:t>
            </a:r>
            <a:endParaRPr lang="en-US" sz="3600" dirty="0"/>
          </a:p>
        </p:txBody>
      </p:sp>
    </p:spTree>
    <p:extLst>
      <p:ext uri="{BB962C8B-B14F-4D97-AF65-F5344CB8AC3E}">
        <p14:creationId xmlns:p14="http://schemas.microsoft.com/office/powerpoint/2010/main" val="3415936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Adaptive Keyboards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95400"/>
            <a:ext cx="10941424" cy="5562600"/>
          </a:xfrm>
        </p:spPr>
        <p:txBody>
          <a:bodyPr>
            <a:normAutofit/>
          </a:bodyPr>
          <a:lstStyle/>
          <a:p>
            <a:pPr algn="l"/>
            <a:r>
              <a:rPr lang="en-US" sz="3600" dirty="0">
                <a:solidFill>
                  <a:schemeClr val="tx1">
                    <a:lumMod val="65000"/>
                    <a:lumOff val="35000"/>
                  </a:schemeClr>
                </a:solidFill>
              </a:rPr>
              <a:t>This Keyboard for people with visual impairments look-alike braille keyboards. </a:t>
            </a:r>
          </a:p>
          <a:p>
            <a:pPr algn="l"/>
            <a:r>
              <a:rPr lang="en-US" sz="3600" dirty="0">
                <a:solidFill>
                  <a:schemeClr val="tx1">
                    <a:lumMod val="65000"/>
                    <a:lumOff val="35000"/>
                  </a:schemeClr>
                </a:solidFill>
              </a:rPr>
              <a:t>They are well versed with comfort, speed, and accuracy while preventing issues like strain. </a:t>
            </a:r>
          </a:p>
        </p:txBody>
      </p:sp>
      <p:pic>
        <p:nvPicPr>
          <p:cNvPr id="5" name="Picture 4">
            <a:extLst>
              <a:ext uri="{FF2B5EF4-FFF2-40B4-BE49-F238E27FC236}">
                <a16:creationId xmlns:a16="http://schemas.microsoft.com/office/drawing/2014/main" id="{C279006F-5588-1BF3-10AA-7BF750EF3FEF}"/>
              </a:ext>
            </a:extLst>
          </p:cNvPr>
          <p:cNvPicPr>
            <a:picLocks noChangeAspect="1"/>
          </p:cNvPicPr>
          <p:nvPr/>
        </p:nvPicPr>
        <p:blipFill>
          <a:blip r:embed="rId2"/>
          <a:stretch>
            <a:fillRect/>
          </a:stretch>
        </p:blipFill>
        <p:spPr>
          <a:xfrm>
            <a:off x="7748909" y="3898901"/>
            <a:ext cx="4443091" cy="2959100"/>
          </a:xfrm>
          <a:prstGeom prst="rect">
            <a:avLst/>
          </a:prstGeom>
        </p:spPr>
      </p:pic>
    </p:spTree>
    <p:extLst>
      <p:ext uri="{BB962C8B-B14F-4D97-AF65-F5344CB8AC3E}">
        <p14:creationId xmlns:p14="http://schemas.microsoft.com/office/powerpoint/2010/main" val="34292797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Text to speech software</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70000"/>
            <a:ext cx="10941424" cy="5588000"/>
          </a:xfrm>
        </p:spPr>
        <p:txBody>
          <a:bodyPr>
            <a:normAutofit/>
          </a:bodyPr>
          <a:lstStyle/>
          <a:p>
            <a:pPr algn="l"/>
            <a:r>
              <a:rPr lang="en-US" sz="3600" dirty="0">
                <a:solidFill>
                  <a:schemeClr val="tx1">
                    <a:lumMod val="65000"/>
                    <a:lumOff val="35000"/>
                  </a:schemeClr>
                </a:solidFill>
              </a:rPr>
              <a:t>Website Voice is an intelligent software to recognize text automatically and begins the audio conversion of the bulk of the text in a few minutes. </a:t>
            </a:r>
          </a:p>
          <a:p>
            <a:pPr marL="457200" lvl="1" indent="0">
              <a:buNone/>
            </a:pPr>
            <a:endParaRPr lang="en-US" sz="3600" dirty="0"/>
          </a:p>
        </p:txBody>
      </p:sp>
      <p:pic>
        <p:nvPicPr>
          <p:cNvPr id="5" name="Picture 4">
            <a:extLst>
              <a:ext uri="{FF2B5EF4-FFF2-40B4-BE49-F238E27FC236}">
                <a16:creationId xmlns:a16="http://schemas.microsoft.com/office/drawing/2014/main" id="{DC0EC87E-96C8-671D-6EE6-1BAEE94AB56E}"/>
              </a:ext>
            </a:extLst>
          </p:cNvPr>
          <p:cNvPicPr>
            <a:picLocks noChangeAspect="1"/>
          </p:cNvPicPr>
          <p:nvPr/>
        </p:nvPicPr>
        <p:blipFill>
          <a:blip r:embed="rId2"/>
          <a:stretch>
            <a:fillRect/>
          </a:stretch>
        </p:blipFill>
        <p:spPr>
          <a:xfrm>
            <a:off x="4648200" y="3191710"/>
            <a:ext cx="7543800" cy="3666289"/>
          </a:xfrm>
          <a:prstGeom prst="rect">
            <a:avLst/>
          </a:prstGeom>
        </p:spPr>
      </p:pic>
    </p:spTree>
    <p:extLst>
      <p:ext uri="{BB962C8B-B14F-4D97-AF65-F5344CB8AC3E}">
        <p14:creationId xmlns:p14="http://schemas.microsoft.com/office/powerpoint/2010/main" val="220963411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One-button computers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1250577" y="1231900"/>
            <a:ext cx="10941424" cy="5626100"/>
          </a:xfrm>
        </p:spPr>
        <p:txBody>
          <a:bodyPr>
            <a:normAutofit/>
          </a:bodyPr>
          <a:lstStyle/>
          <a:p>
            <a:r>
              <a:rPr lang="en-US" sz="3600" dirty="0">
                <a:solidFill>
                  <a:schemeClr val="tx1">
                    <a:lumMod val="65000"/>
                    <a:lumOff val="35000"/>
                  </a:schemeClr>
                </a:solidFill>
              </a:rPr>
              <a:t>It is designed as both an entertainment and communication app. </a:t>
            </a:r>
          </a:p>
          <a:p>
            <a:r>
              <a:rPr lang="en-US" sz="3600" dirty="0">
                <a:solidFill>
                  <a:schemeClr val="tx1">
                    <a:lumMod val="65000"/>
                    <a:lumOff val="35000"/>
                  </a:schemeClr>
                </a:solidFill>
              </a:rPr>
              <a:t>By switching the device, the users can view calls, messages and answer video calls or look at the stuff their loved ones have sent via a large non-touch display</a:t>
            </a:r>
          </a:p>
          <a:p>
            <a:pPr marL="457200" lvl="1" indent="0">
              <a:buNone/>
            </a:pPr>
            <a:endParaRPr lang="en-US" sz="3600" dirty="0"/>
          </a:p>
        </p:txBody>
      </p:sp>
      <p:pic>
        <p:nvPicPr>
          <p:cNvPr id="5" name="Picture 4">
            <a:extLst>
              <a:ext uri="{FF2B5EF4-FFF2-40B4-BE49-F238E27FC236}">
                <a16:creationId xmlns:a16="http://schemas.microsoft.com/office/drawing/2014/main" id="{33C01336-E19F-CB40-136F-9A55C81D2BA5}"/>
              </a:ext>
            </a:extLst>
          </p:cNvPr>
          <p:cNvPicPr>
            <a:picLocks noChangeAspect="1"/>
          </p:cNvPicPr>
          <p:nvPr/>
        </p:nvPicPr>
        <p:blipFill>
          <a:blip r:embed="rId2"/>
          <a:stretch>
            <a:fillRect/>
          </a:stretch>
        </p:blipFill>
        <p:spPr>
          <a:xfrm>
            <a:off x="8563429" y="4368801"/>
            <a:ext cx="3628571" cy="2489200"/>
          </a:xfrm>
          <a:prstGeom prst="rect">
            <a:avLst/>
          </a:prstGeom>
        </p:spPr>
      </p:pic>
    </p:spTree>
    <p:extLst>
      <p:ext uri="{BB962C8B-B14F-4D97-AF65-F5344CB8AC3E}">
        <p14:creationId xmlns:p14="http://schemas.microsoft.com/office/powerpoint/2010/main" val="20061006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Voice assistants</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4267199" y="1694328"/>
            <a:ext cx="7924801" cy="5163671"/>
          </a:xfrm>
        </p:spPr>
        <p:txBody>
          <a:bodyPr>
            <a:normAutofit/>
          </a:bodyPr>
          <a:lstStyle/>
          <a:p>
            <a:pPr algn="l"/>
            <a:r>
              <a:rPr lang="en-US" sz="3600" dirty="0">
                <a:solidFill>
                  <a:schemeClr val="tx1">
                    <a:lumMod val="65000"/>
                    <a:lumOff val="35000"/>
                  </a:schemeClr>
                </a:solidFill>
              </a:rPr>
              <a:t>The users can speak to a built-in voice assistant to command it to call people, send texts, update their schedules, make to-do lists, set alarms, play music, provide news and weather updates, buy things online, manage their smart devices, and many more.</a:t>
            </a:r>
          </a:p>
          <a:p>
            <a:pPr marL="457200" lvl="1" indent="0">
              <a:buNone/>
            </a:pPr>
            <a:endParaRPr lang="en-US" sz="3600" dirty="0"/>
          </a:p>
        </p:txBody>
      </p:sp>
      <p:pic>
        <p:nvPicPr>
          <p:cNvPr id="5" name="Picture 4">
            <a:extLst>
              <a:ext uri="{FF2B5EF4-FFF2-40B4-BE49-F238E27FC236}">
                <a16:creationId xmlns:a16="http://schemas.microsoft.com/office/drawing/2014/main" id="{31DD8D56-93A0-D5D1-D4D0-2BA52F40063F}"/>
              </a:ext>
            </a:extLst>
          </p:cNvPr>
          <p:cNvPicPr>
            <a:picLocks noChangeAspect="1"/>
          </p:cNvPicPr>
          <p:nvPr/>
        </p:nvPicPr>
        <p:blipFill>
          <a:blip r:embed="rId2"/>
          <a:stretch>
            <a:fillRect/>
          </a:stretch>
        </p:blipFill>
        <p:spPr>
          <a:xfrm>
            <a:off x="177800" y="3911600"/>
            <a:ext cx="4417392" cy="2946400"/>
          </a:xfrm>
          <a:prstGeom prst="rect">
            <a:avLst/>
          </a:prstGeom>
        </p:spPr>
      </p:pic>
    </p:spTree>
    <p:extLst>
      <p:ext uri="{BB962C8B-B14F-4D97-AF65-F5344CB8AC3E}">
        <p14:creationId xmlns:p14="http://schemas.microsoft.com/office/powerpoint/2010/main" val="100137265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dirty="0">
                <a:solidFill>
                  <a:srgbClr val="000000"/>
                </a:solidFill>
                <a:latin typeface="PT Sans" panose="020B0503020203020204" pitchFamily="34" charset="0"/>
              </a:rPr>
              <a:t>The smart cane</a:t>
            </a:r>
            <a:endParaRPr lang="en-US" sz="6600" b="1" dirty="0"/>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4229099" y="1041400"/>
            <a:ext cx="7962901" cy="5816600"/>
          </a:xfrm>
        </p:spPr>
        <p:txBody>
          <a:bodyPr>
            <a:normAutofit fontScale="92500" lnSpcReduction="20000"/>
          </a:bodyPr>
          <a:lstStyle/>
          <a:p>
            <a:pPr algn="l"/>
            <a:r>
              <a:rPr lang="en-US" sz="3600" dirty="0">
                <a:solidFill>
                  <a:schemeClr val="tx1">
                    <a:lumMod val="65000"/>
                    <a:lumOff val="35000"/>
                  </a:schemeClr>
                </a:solidFill>
              </a:rPr>
              <a:t>The smart cane have smart sensors that identify roadblocks, obstructions, and hindrances on streets, roads, and parks and alert the user. </a:t>
            </a:r>
          </a:p>
          <a:p>
            <a:pPr algn="l"/>
            <a:r>
              <a:rPr lang="en-US" sz="3600" dirty="0">
                <a:solidFill>
                  <a:schemeClr val="tx1">
                    <a:lumMod val="65000"/>
                    <a:lumOff val="35000"/>
                  </a:schemeClr>
                </a:solidFill>
              </a:rPr>
              <a:t>Not only that, but the users can also connect their smart canes with their smart devices to find the different locations and receive information on public transportation.</a:t>
            </a:r>
          </a:p>
          <a:p>
            <a:pPr algn="l"/>
            <a:r>
              <a:rPr lang="en-US" sz="3600" dirty="0">
                <a:solidFill>
                  <a:schemeClr val="tx1">
                    <a:lumMod val="65000"/>
                    <a:lumOff val="35000"/>
                  </a:schemeClr>
                </a:solidFill>
              </a:rPr>
              <a:t>They can get voice alerts to locate if they misplace their cane or phone. </a:t>
            </a:r>
          </a:p>
        </p:txBody>
      </p:sp>
      <p:pic>
        <p:nvPicPr>
          <p:cNvPr id="5" name="Picture 4">
            <a:extLst>
              <a:ext uri="{FF2B5EF4-FFF2-40B4-BE49-F238E27FC236}">
                <a16:creationId xmlns:a16="http://schemas.microsoft.com/office/drawing/2014/main" id="{037BA13D-15BE-44C1-A864-0A4AFAFB878C}"/>
              </a:ext>
            </a:extLst>
          </p:cNvPr>
          <p:cNvPicPr>
            <a:picLocks noChangeAspect="1"/>
          </p:cNvPicPr>
          <p:nvPr/>
        </p:nvPicPr>
        <p:blipFill>
          <a:blip r:embed="rId2"/>
          <a:stretch>
            <a:fillRect/>
          </a:stretch>
        </p:blipFill>
        <p:spPr>
          <a:xfrm>
            <a:off x="190500" y="1666875"/>
            <a:ext cx="4152900" cy="5191125"/>
          </a:xfrm>
          <a:prstGeom prst="rect">
            <a:avLst/>
          </a:prstGeom>
        </p:spPr>
      </p:pic>
    </p:spTree>
    <p:extLst>
      <p:ext uri="{BB962C8B-B14F-4D97-AF65-F5344CB8AC3E}">
        <p14:creationId xmlns:p14="http://schemas.microsoft.com/office/powerpoint/2010/main" val="1011179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 Smart Glasses as an </a:t>
            </a:r>
            <a:r>
              <a:rPr lang="en-US" sz="4000" b="1" dirty="0">
                <a:solidFill>
                  <a:srgbClr val="000000"/>
                </a:solidFill>
                <a:latin typeface="PT Sans" panose="020B0503020203020204" pitchFamily="34" charset="0"/>
              </a:rPr>
              <a:t>A</a:t>
            </a:r>
            <a:r>
              <a:rPr lang="en-US" sz="4000" b="1" i="0" dirty="0">
                <a:solidFill>
                  <a:srgbClr val="000000"/>
                </a:solidFill>
                <a:effectLst/>
                <a:latin typeface="PT Sans" panose="020B0503020203020204" pitchFamily="34" charset="0"/>
              </a:rPr>
              <a:t>ssistive Technology</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825501" y="1536701"/>
            <a:ext cx="11366500" cy="5321300"/>
          </a:xfrm>
        </p:spPr>
        <p:txBody>
          <a:bodyPr>
            <a:normAutofit/>
          </a:bodyPr>
          <a:lstStyle/>
          <a:p>
            <a:pPr algn="l"/>
            <a:r>
              <a:rPr lang="en-US" sz="3600" dirty="0">
                <a:solidFill>
                  <a:schemeClr val="tx1">
                    <a:lumMod val="65000"/>
                    <a:lumOff val="35000"/>
                  </a:schemeClr>
                </a:solidFill>
              </a:rPr>
              <a:t>This smart glasses that have the capability of navigation by just head movements. </a:t>
            </a:r>
          </a:p>
          <a:p>
            <a:pPr algn="l"/>
            <a:r>
              <a:rPr lang="en-US" sz="3600" dirty="0">
                <a:solidFill>
                  <a:schemeClr val="tx1">
                    <a:lumMod val="65000"/>
                    <a:lumOff val="35000"/>
                  </a:schemeClr>
                </a:solidFill>
              </a:rPr>
              <a:t>These intelligent glasses are designed for electric wheelchair users to control and use a wheelchair.</a:t>
            </a:r>
          </a:p>
          <a:p>
            <a:pPr marL="457200" lvl="1" indent="0">
              <a:buNone/>
            </a:pPr>
            <a:endParaRPr lang="en-US" sz="3600" dirty="0"/>
          </a:p>
        </p:txBody>
      </p:sp>
      <p:pic>
        <p:nvPicPr>
          <p:cNvPr id="5" name="Picture 4">
            <a:extLst>
              <a:ext uri="{FF2B5EF4-FFF2-40B4-BE49-F238E27FC236}">
                <a16:creationId xmlns:a16="http://schemas.microsoft.com/office/drawing/2014/main" id="{AE80C28D-090D-449F-C746-FE624AC40C9D}"/>
              </a:ext>
            </a:extLst>
          </p:cNvPr>
          <p:cNvPicPr>
            <a:picLocks noChangeAspect="1"/>
          </p:cNvPicPr>
          <p:nvPr/>
        </p:nvPicPr>
        <p:blipFill>
          <a:blip r:embed="rId2"/>
          <a:stretch>
            <a:fillRect/>
          </a:stretch>
        </p:blipFill>
        <p:spPr>
          <a:xfrm>
            <a:off x="8001000" y="4062602"/>
            <a:ext cx="4191000" cy="2795397"/>
          </a:xfrm>
          <a:prstGeom prst="rect">
            <a:avLst/>
          </a:prstGeom>
        </p:spPr>
      </p:pic>
    </p:spTree>
    <p:extLst>
      <p:ext uri="{BB962C8B-B14F-4D97-AF65-F5344CB8AC3E}">
        <p14:creationId xmlns:p14="http://schemas.microsoft.com/office/powerpoint/2010/main" val="182042953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15644-EE24-ED79-A34F-E4D0A963D5D1}"/>
              </a:ext>
            </a:extLst>
          </p:cNvPr>
          <p:cNvSpPr>
            <a:spLocks noGrp="1"/>
          </p:cNvSpPr>
          <p:nvPr>
            <p:ph type="title"/>
          </p:nvPr>
        </p:nvSpPr>
        <p:spPr>
          <a:xfrm>
            <a:off x="2030507" y="268941"/>
            <a:ext cx="9474106" cy="1425388"/>
          </a:xfrm>
        </p:spPr>
        <p:txBody>
          <a:bodyPr>
            <a:normAutofit/>
          </a:bodyPr>
          <a:lstStyle/>
          <a:p>
            <a:pPr algn="ctr"/>
            <a:r>
              <a:rPr lang="en-US" sz="4000" b="1" i="0" dirty="0">
                <a:solidFill>
                  <a:srgbClr val="000000"/>
                </a:solidFill>
                <a:effectLst/>
                <a:latin typeface="PT Sans" panose="020B0503020203020204" pitchFamily="34" charset="0"/>
              </a:rPr>
              <a:t> Smart Glasses as an </a:t>
            </a:r>
            <a:r>
              <a:rPr lang="en-US" sz="4000" b="1" dirty="0">
                <a:solidFill>
                  <a:srgbClr val="000000"/>
                </a:solidFill>
                <a:latin typeface="PT Sans" panose="020B0503020203020204" pitchFamily="34" charset="0"/>
              </a:rPr>
              <a:t>A</a:t>
            </a:r>
            <a:r>
              <a:rPr lang="en-US" sz="4000" b="1" i="0" dirty="0">
                <a:solidFill>
                  <a:srgbClr val="000000"/>
                </a:solidFill>
                <a:effectLst/>
                <a:latin typeface="PT Sans" panose="020B0503020203020204" pitchFamily="34" charset="0"/>
              </a:rPr>
              <a:t>ssistive Technology</a:t>
            </a:r>
          </a:p>
        </p:txBody>
      </p:sp>
      <p:sp>
        <p:nvSpPr>
          <p:cNvPr id="3" name="Content Placeholder 2">
            <a:extLst>
              <a:ext uri="{FF2B5EF4-FFF2-40B4-BE49-F238E27FC236}">
                <a16:creationId xmlns:a16="http://schemas.microsoft.com/office/drawing/2014/main" id="{9F1C73A9-BD4B-9E29-909B-D656A06A1D71}"/>
              </a:ext>
            </a:extLst>
          </p:cNvPr>
          <p:cNvSpPr>
            <a:spLocks noGrp="1"/>
          </p:cNvSpPr>
          <p:nvPr>
            <p:ph idx="1"/>
          </p:nvPr>
        </p:nvSpPr>
        <p:spPr>
          <a:xfrm>
            <a:off x="952500" y="1495766"/>
            <a:ext cx="11239500" cy="5575300"/>
          </a:xfrm>
        </p:spPr>
        <p:txBody>
          <a:bodyPr>
            <a:normAutofit fontScale="77500" lnSpcReduction="20000"/>
          </a:bodyPr>
          <a:lstStyle/>
          <a:p>
            <a:pPr algn="l"/>
            <a:r>
              <a:rPr lang="en-US" sz="4200" dirty="0">
                <a:solidFill>
                  <a:schemeClr val="tx1">
                    <a:lumMod val="65000"/>
                    <a:lumOff val="35000"/>
                  </a:schemeClr>
                </a:solidFill>
              </a:rPr>
              <a:t>The process is typical, which involves connecting your smart devices with glasses to receive alarms, messages, calls, and notifications. </a:t>
            </a:r>
          </a:p>
          <a:p>
            <a:pPr algn="l"/>
            <a:r>
              <a:rPr lang="en-US" sz="4200" dirty="0">
                <a:solidFill>
                  <a:schemeClr val="tx1">
                    <a:lumMod val="65000"/>
                    <a:lumOff val="35000"/>
                  </a:schemeClr>
                </a:solidFill>
              </a:rPr>
              <a:t>The smart sensors of the glasses automatically pick the head gestures and control the wheelchair accordingly. </a:t>
            </a:r>
          </a:p>
          <a:p>
            <a:pPr algn="l"/>
            <a:r>
              <a:rPr lang="en-US" sz="4200" dirty="0">
                <a:solidFill>
                  <a:schemeClr val="tx1">
                    <a:lumMod val="65000"/>
                    <a:lumOff val="35000"/>
                  </a:schemeClr>
                </a:solidFill>
              </a:rPr>
              <a:t>Moreover, the user has the display at their right eyeglass frame and can access the navigation menu and take controls. </a:t>
            </a:r>
          </a:p>
          <a:p>
            <a:pPr algn="l"/>
            <a:r>
              <a:rPr lang="en-US" sz="4200" dirty="0">
                <a:solidFill>
                  <a:schemeClr val="tx1">
                    <a:lumMod val="65000"/>
                    <a:lumOff val="35000"/>
                  </a:schemeClr>
                </a:solidFill>
              </a:rPr>
              <a:t>The users can take photos, share, adjust seat positions, and send emergency messages with the built-in camera.</a:t>
            </a:r>
          </a:p>
          <a:p>
            <a:pPr marL="457200" lvl="1" indent="0">
              <a:buNone/>
            </a:pPr>
            <a:endParaRPr lang="en-US" sz="3600" dirty="0"/>
          </a:p>
        </p:txBody>
      </p:sp>
    </p:spTree>
    <p:extLst>
      <p:ext uri="{BB962C8B-B14F-4D97-AF65-F5344CB8AC3E}">
        <p14:creationId xmlns:p14="http://schemas.microsoft.com/office/powerpoint/2010/main" val="320100289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149F2-B524-A180-7144-7342F7A46A4E}"/>
              </a:ext>
            </a:extLst>
          </p:cNvPr>
          <p:cNvSpPr>
            <a:spLocks noGrp="1"/>
          </p:cNvSpPr>
          <p:nvPr>
            <p:ph type="ctrTitle"/>
          </p:nvPr>
        </p:nvSpPr>
        <p:spPr>
          <a:xfrm>
            <a:off x="2589212" y="150221"/>
            <a:ext cx="8915399" cy="3278780"/>
          </a:xfrm>
        </p:spPr>
        <p:txBody>
          <a:bodyPr>
            <a:normAutofit fontScale="90000"/>
          </a:bodyPr>
          <a:lstStyle/>
          <a:p>
            <a:r>
              <a:rPr lang="en-US" dirty="0"/>
              <a:t>Describe how portable computing devices affect our everyday lives.</a:t>
            </a:r>
            <a:br>
              <a:rPr lang="en-US" dirty="0"/>
            </a:br>
            <a:endParaRPr lang="en-GH" dirty="0"/>
          </a:p>
        </p:txBody>
      </p:sp>
      <p:sp>
        <p:nvSpPr>
          <p:cNvPr id="3" name="Subtitle 2">
            <a:extLst>
              <a:ext uri="{FF2B5EF4-FFF2-40B4-BE49-F238E27FC236}">
                <a16:creationId xmlns:a16="http://schemas.microsoft.com/office/drawing/2014/main" id="{3015F9B3-FF6A-5572-B604-F7DCC803A82D}"/>
              </a:ext>
            </a:extLst>
          </p:cNvPr>
          <p:cNvSpPr>
            <a:spLocks noGrp="1"/>
          </p:cNvSpPr>
          <p:nvPr>
            <p:ph type="subTitle" idx="1"/>
          </p:nvPr>
        </p:nvSpPr>
        <p:spPr>
          <a:xfrm>
            <a:off x="2589213" y="2933700"/>
            <a:ext cx="8915399" cy="2969963"/>
          </a:xfrm>
        </p:spPr>
        <p:txBody>
          <a:bodyPr>
            <a:normAutofit/>
          </a:bodyPr>
          <a:lstStyle/>
          <a:p>
            <a:pPr algn="ctr"/>
            <a:r>
              <a:rPr lang="en-US" sz="3200" dirty="0"/>
              <a:t>Discuss portable computing devices that we use daily e.g. Mobile phones,</a:t>
            </a:r>
          </a:p>
          <a:p>
            <a:pPr algn="ctr"/>
            <a:r>
              <a:rPr lang="en-US" sz="3200" dirty="0"/>
              <a:t>smart watches etc.</a:t>
            </a:r>
          </a:p>
          <a:p>
            <a:pPr algn="ctr"/>
            <a:r>
              <a:rPr lang="en-US" sz="3200" dirty="0"/>
              <a:t>2. Describe how these devices affect our daily lives. </a:t>
            </a:r>
          </a:p>
          <a:p>
            <a:pPr algn="ctr"/>
            <a:endParaRPr lang="en-GH" sz="3200" dirty="0"/>
          </a:p>
        </p:txBody>
      </p:sp>
    </p:spTree>
    <p:extLst>
      <p:ext uri="{BB962C8B-B14F-4D97-AF65-F5344CB8AC3E}">
        <p14:creationId xmlns:p14="http://schemas.microsoft.com/office/powerpoint/2010/main" val="1734991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Portable Computing Devices</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fontScale="92500"/>
          </a:bodyPr>
          <a:lstStyle/>
          <a:p>
            <a:r>
              <a:rPr lang="en-US" sz="3600" dirty="0"/>
              <a:t>A potable computer is a computer designed to be easily moved from one place to another and includes a display and keyboard together.</a:t>
            </a:r>
          </a:p>
          <a:p>
            <a:r>
              <a:rPr lang="en-US" sz="3600" dirty="0"/>
              <a:t>Portable computing device can also be called mobile computing devices. </a:t>
            </a:r>
          </a:p>
          <a:p>
            <a:r>
              <a:rPr lang="en-US" sz="3600" dirty="0"/>
              <a:t>Examples include; Laptop, tablet, smartphone, smartwatch, etc.</a:t>
            </a:r>
            <a:endParaRPr lang="en-GH" sz="3600" dirty="0"/>
          </a:p>
        </p:txBody>
      </p:sp>
    </p:spTree>
    <p:extLst>
      <p:ext uri="{BB962C8B-B14F-4D97-AF65-F5344CB8AC3E}">
        <p14:creationId xmlns:p14="http://schemas.microsoft.com/office/powerpoint/2010/main" val="3738396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Features of Laptop Computer</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Usually battery powered</a:t>
            </a:r>
          </a:p>
          <a:p>
            <a:r>
              <a:rPr lang="en-US" sz="3600" dirty="0"/>
              <a:t>Has a screen that closes over the keyboard </a:t>
            </a:r>
          </a:p>
          <a:p>
            <a:r>
              <a:rPr lang="en-US" sz="3600" dirty="0"/>
              <a:t>Small enough to rest on the user’s lap.</a:t>
            </a:r>
          </a:p>
          <a:p>
            <a:r>
              <a:rPr lang="en-US" sz="3600" dirty="0"/>
              <a:t>Examples include;</a:t>
            </a:r>
          </a:p>
          <a:p>
            <a:r>
              <a:rPr lang="en-US" sz="3600" dirty="0"/>
              <a:t>Apple MacBook, Acer swift, Asus Vivo Book, etc.</a:t>
            </a:r>
            <a:endParaRPr lang="en-GH" sz="3600" dirty="0"/>
          </a:p>
        </p:txBody>
      </p:sp>
    </p:spTree>
    <p:extLst>
      <p:ext uri="{BB962C8B-B14F-4D97-AF65-F5344CB8AC3E}">
        <p14:creationId xmlns:p14="http://schemas.microsoft.com/office/powerpoint/2010/main" val="3982706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Features of Tablet</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A wireless portable personal computer</a:t>
            </a:r>
          </a:p>
          <a:p>
            <a:r>
              <a:rPr lang="en-US" sz="3600" dirty="0"/>
              <a:t>Has a touchscreen interface</a:t>
            </a:r>
          </a:p>
          <a:p>
            <a:r>
              <a:rPr lang="en-US" sz="3600" dirty="0"/>
              <a:t>Smaller than laptop</a:t>
            </a:r>
          </a:p>
          <a:p>
            <a:r>
              <a:rPr lang="en-US" sz="3600" dirty="0"/>
              <a:t>Has in-built battery that needs to be charged.</a:t>
            </a:r>
          </a:p>
          <a:p>
            <a:r>
              <a:rPr lang="en-US" sz="3600" dirty="0"/>
              <a:t>Examples; Apple iPad, Microsoft Surface and Samsung Galaxy Tab.</a:t>
            </a:r>
            <a:endParaRPr lang="en-GH" sz="3600" dirty="0"/>
          </a:p>
        </p:txBody>
      </p:sp>
    </p:spTree>
    <p:extLst>
      <p:ext uri="{BB962C8B-B14F-4D97-AF65-F5344CB8AC3E}">
        <p14:creationId xmlns:p14="http://schemas.microsoft.com/office/powerpoint/2010/main" val="208313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Features of Smart Phone</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lnSpcReduction="10000"/>
          </a:bodyPr>
          <a:lstStyle/>
          <a:p>
            <a:r>
              <a:rPr lang="en-US" sz="3600" dirty="0"/>
              <a:t>A smart phone has inbuilt battery that is charged.</a:t>
            </a:r>
          </a:p>
          <a:p>
            <a:r>
              <a:rPr lang="en-US" sz="3600" dirty="0"/>
              <a:t>Has a touchscreen interface</a:t>
            </a:r>
          </a:p>
          <a:p>
            <a:r>
              <a:rPr lang="en-US" sz="3600" dirty="0"/>
              <a:t>Can perform almost all functions of a computer.</a:t>
            </a:r>
          </a:p>
          <a:p>
            <a:r>
              <a:rPr lang="en-US" sz="3600" dirty="0"/>
              <a:t>Examples; Apple iPhone X, Samsung galaxy Note 8, Infinix hot 5, etc.</a:t>
            </a:r>
          </a:p>
          <a:p>
            <a:endParaRPr lang="en-GH" sz="3600" dirty="0"/>
          </a:p>
        </p:txBody>
      </p:sp>
    </p:spTree>
    <p:extLst>
      <p:ext uri="{BB962C8B-B14F-4D97-AF65-F5344CB8AC3E}">
        <p14:creationId xmlns:p14="http://schemas.microsoft.com/office/powerpoint/2010/main" val="3927813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fontScale="90000"/>
          </a:bodyPr>
          <a:lstStyle/>
          <a:p>
            <a:pPr algn="ctr"/>
            <a:r>
              <a:rPr lang="en-US" sz="4000" b="1" dirty="0"/>
              <a:t>Effect of Portable Computing Devices</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What are the positive and negative effect of these portable computing devices?</a:t>
            </a:r>
            <a:endParaRPr lang="en-GH" sz="3600" dirty="0"/>
          </a:p>
        </p:txBody>
      </p:sp>
      <p:pic>
        <p:nvPicPr>
          <p:cNvPr id="5" name="Picture 4">
            <a:extLst>
              <a:ext uri="{FF2B5EF4-FFF2-40B4-BE49-F238E27FC236}">
                <a16:creationId xmlns:a16="http://schemas.microsoft.com/office/drawing/2014/main" id="{1138798E-A3DC-34F3-94EF-51579BC5F46B}"/>
              </a:ext>
            </a:extLst>
          </p:cNvPr>
          <p:cNvPicPr>
            <a:picLocks noChangeAspect="1"/>
          </p:cNvPicPr>
          <p:nvPr/>
        </p:nvPicPr>
        <p:blipFill>
          <a:blip r:embed="rId2"/>
          <a:stretch>
            <a:fillRect/>
          </a:stretch>
        </p:blipFill>
        <p:spPr>
          <a:xfrm>
            <a:off x="4612341" y="3263303"/>
            <a:ext cx="3597942" cy="3594697"/>
          </a:xfrm>
          <a:prstGeom prst="rect">
            <a:avLst/>
          </a:prstGeom>
        </p:spPr>
      </p:pic>
    </p:spTree>
    <p:extLst>
      <p:ext uri="{BB962C8B-B14F-4D97-AF65-F5344CB8AC3E}">
        <p14:creationId xmlns:p14="http://schemas.microsoft.com/office/powerpoint/2010/main" val="3992788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0" fill="hold"/>
                                        <p:tgtEl>
                                          <p:spTgt spid="5"/>
                                        </p:tgtEl>
                                        <p:attrNameLst>
                                          <p:attrName>ppt_x</p:attrName>
                                        </p:attrNameLst>
                                      </p:cBhvr>
                                      <p:tavLst>
                                        <p:tav tm="0">
                                          <p:val>
                                            <p:strVal val="#ppt_x"/>
                                          </p:val>
                                        </p:tav>
                                        <p:tav tm="100000">
                                          <p:val>
                                            <p:strVal val="#ppt_x"/>
                                          </p:val>
                                        </p:tav>
                                      </p:tavLst>
                                    </p:anim>
                                    <p:anim calcmode="lin" valueType="num">
                                      <p:cBhvr additive="base">
                                        <p:cTn id="8"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fontScale="90000"/>
          </a:bodyPr>
          <a:lstStyle/>
          <a:p>
            <a:pPr algn="ctr"/>
            <a:r>
              <a:rPr lang="en-US" sz="4000" b="1" dirty="0"/>
              <a:t>Positive effective of using Laptop Computers</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Portable</a:t>
            </a:r>
          </a:p>
          <a:p>
            <a:r>
              <a:rPr lang="en-US" sz="3600" dirty="0"/>
              <a:t>Convenient</a:t>
            </a:r>
          </a:p>
          <a:p>
            <a:r>
              <a:rPr lang="en-US" sz="3600" dirty="0"/>
              <a:t>Improved performance</a:t>
            </a:r>
          </a:p>
          <a:p>
            <a:pPr lvl="1"/>
            <a:r>
              <a:rPr lang="en-US" sz="3400" dirty="0"/>
              <a:t>Touchscreen</a:t>
            </a:r>
          </a:p>
          <a:p>
            <a:pPr lvl="1"/>
            <a:r>
              <a:rPr lang="en-US" sz="3400" dirty="0"/>
              <a:t>Detachable screens</a:t>
            </a:r>
          </a:p>
          <a:p>
            <a:pPr marL="457200" lvl="1" indent="0">
              <a:buNone/>
            </a:pPr>
            <a:endParaRPr lang="en-US" sz="3400" dirty="0"/>
          </a:p>
          <a:p>
            <a:endParaRPr lang="en-GH" sz="3600" dirty="0"/>
          </a:p>
        </p:txBody>
      </p:sp>
    </p:spTree>
    <p:extLst>
      <p:ext uri="{BB962C8B-B14F-4D97-AF65-F5344CB8AC3E}">
        <p14:creationId xmlns:p14="http://schemas.microsoft.com/office/powerpoint/2010/main" val="2020472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fontScale="90000"/>
          </a:bodyPr>
          <a:lstStyle/>
          <a:p>
            <a:pPr algn="ctr"/>
            <a:r>
              <a:rPr lang="en-US" sz="4000" b="1" dirty="0"/>
              <a:t>Negative effective of using Laptop Computers</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fontScale="62500" lnSpcReduction="20000"/>
          </a:bodyPr>
          <a:lstStyle/>
          <a:p>
            <a:r>
              <a:rPr lang="en-US" sz="3600" dirty="0"/>
              <a:t>Health risk</a:t>
            </a:r>
          </a:p>
          <a:p>
            <a:pPr lvl="1"/>
            <a:r>
              <a:rPr lang="en-US" sz="3400" dirty="0"/>
              <a:t>Back , neck and shoulder pain</a:t>
            </a:r>
          </a:p>
          <a:p>
            <a:pPr lvl="1"/>
            <a:r>
              <a:rPr lang="en-US" sz="3400" dirty="0"/>
              <a:t>Headaches</a:t>
            </a:r>
          </a:p>
          <a:p>
            <a:pPr lvl="1"/>
            <a:r>
              <a:rPr lang="en-US" sz="3400" dirty="0"/>
              <a:t>Eye strain</a:t>
            </a:r>
          </a:p>
          <a:p>
            <a:pPr lvl="1"/>
            <a:r>
              <a:rPr lang="en-US" sz="3400" dirty="0"/>
              <a:t>Overuse injuries of arms and hands</a:t>
            </a:r>
          </a:p>
          <a:p>
            <a:pPr marL="457200" lvl="1" indent="0">
              <a:buNone/>
            </a:pPr>
            <a:r>
              <a:rPr lang="en-US" sz="3400" dirty="0"/>
              <a:t>Overheating</a:t>
            </a:r>
          </a:p>
          <a:p>
            <a:pPr marL="457200" lvl="1" indent="0">
              <a:buNone/>
            </a:pPr>
            <a:r>
              <a:rPr lang="en-US" sz="3400" dirty="0"/>
              <a:t>Battery life degradation</a:t>
            </a:r>
          </a:p>
          <a:p>
            <a:pPr marL="457200" lvl="1" indent="0">
              <a:buNone/>
            </a:pPr>
            <a:r>
              <a:rPr lang="en-US" sz="3400" dirty="0"/>
              <a:t>Expensive</a:t>
            </a:r>
          </a:p>
          <a:p>
            <a:pPr marL="457200" lvl="1" indent="0">
              <a:buNone/>
            </a:pPr>
            <a:r>
              <a:rPr lang="en-US" sz="3400" dirty="0"/>
              <a:t>Exposure to inappropriate content</a:t>
            </a:r>
          </a:p>
          <a:p>
            <a:pPr marL="457200" lvl="1" indent="0">
              <a:buNone/>
            </a:pPr>
            <a:r>
              <a:rPr lang="en-US" sz="3400" dirty="0"/>
              <a:t>Cyber bullying</a:t>
            </a:r>
          </a:p>
          <a:p>
            <a:pPr marL="457200" lvl="1" indent="0">
              <a:buNone/>
            </a:pPr>
            <a:r>
              <a:rPr lang="en-US" sz="3400" dirty="0"/>
              <a:t>Virus attack</a:t>
            </a:r>
          </a:p>
        </p:txBody>
      </p:sp>
    </p:spTree>
    <p:extLst>
      <p:ext uri="{BB962C8B-B14F-4D97-AF65-F5344CB8AC3E}">
        <p14:creationId xmlns:p14="http://schemas.microsoft.com/office/powerpoint/2010/main" val="4155598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Positive effective of using tablet</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Easy accessibility improves productivity</a:t>
            </a:r>
          </a:p>
          <a:p>
            <a:r>
              <a:rPr lang="en-US" sz="3600" dirty="0"/>
              <a:t>Affordable</a:t>
            </a:r>
          </a:p>
          <a:p>
            <a:r>
              <a:rPr lang="en-US" sz="3600" dirty="0"/>
              <a:t>Easy to control and secure</a:t>
            </a:r>
          </a:p>
          <a:p>
            <a:endParaRPr lang="en-US" sz="3600" dirty="0"/>
          </a:p>
        </p:txBody>
      </p:sp>
    </p:spTree>
    <p:extLst>
      <p:ext uri="{BB962C8B-B14F-4D97-AF65-F5344CB8AC3E}">
        <p14:creationId xmlns:p14="http://schemas.microsoft.com/office/powerpoint/2010/main" val="315408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3C79-85E8-A2E6-301B-A9A0767751DC}"/>
              </a:ext>
            </a:extLst>
          </p:cNvPr>
          <p:cNvSpPr>
            <a:spLocks noGrp="1"/>
          </p:cNvSpPr>
          <p:nvPr>
            <p:ph type="title"/>
          </p:nvPr>
        </p:nvSpPr>
        <p:spPr/>
        <p:txBody>
          <a:bodyPr>
            <a:normAutofit/>
          </a:bodyPr>
          <a:lstStyle/>
          <a:p>
            <a:pPr algn="ctr"/>
            <a:r>
              <a:rPr lang="en-US" sz="4000" b="1" dirty="0"/>
              <a:t>Negative effective of using tablet</a:t>
            </a:r>
            <a:endParaRPr lang="en-GH" sz="4000" b="1" dirty="0"/>
          </a:p>
        </p:txBody>
      </p:sp>
      <p:sp>
        <p:nvSpPr>
          <p:cNvPr id="3" name="Content Placeholder 2">
            <a:extLst>
              <a:ext uri="{FF2B5EF4-FFF2-40B4-BE49-F238E27FC236}">
                <a16:creationId xmlns:a16="http://schemas.microsoft.com/office/drawing/2014/main" id="{34A1552C-F1C0-20D3-AF2E-F2AAB8EAE55D}"/>
              </a:ext>
            </a:extLst>
          </p:cNvPr>
          <p:cNvSpPr>
            <a:spLocks noGrp="1"/>
          </p:cNvSpPr>
          <p:nvPr>
            <p:ph idx="1"/>
          </p:nvPr>
        </p:nvSpPr>
        <p:spPr>
          <a:xfrm>
            <a:off x="1277471" y="1653988"/>
            <a:ext cx="10914529" cy="4257234"/>
          </a:xfrm>
        </p:spPr>
        <p:txBody>
          <a:bodyPr>
            <a:normAutofit/>
          </a:bodyPr>
          <a:lstStyle/>
          <a:p>
            <a:r>
              <a:rPr lang="en-US" sz="3600" dirty="0"/>
              <a:t>Can easily get missing</a:t>
            </a:r>
          </a:p>
          <a:p>
            <a:r>
              <a:rPr lang="en-US" sz="3600" dirty="0"/>
              <a:t>Fragile hardware</a:t>
            </a:r>
          </a:p>
          <a:p>
            <a:r>
              <a:rPr lang="en-US" sz="3600" dirty="0"/>
              <a:t>Can be expensive in it use.</a:t>
            </a:r>
          </a:p>
          <a:p>
            <a:endParaRPr lang="en-US" sz="3600" dirty="0"/>
          </a:p>
          <a:p>
            <a:endParaRPr lang="en-US" sz="3600" dirty="0"/>
          </a:p>
          <a:p>
            <a:endParaRPr lang="en-US" sz="3600" dirty="0"/>
          </a:p>
          <a:p>
            <a:endParaRPr lang="en-US" sz="3600" dirty="0"/>
          </a:p>
        </p:txBody>
      </p:sp>
    </p:spTree>
    <p:extLst>
      <p:ext uri="{BB962C8B-B14F-4D97-AF65-F5344CB8AC3E}">
        <p14:creationId xmlns:p14="http://schemas.microsoft.com/office/powerpoint/2010/main" val="211393689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1834</TotalTime>
  <Words>847</Words>
  <Application>Microsoft Office PowerPoint</Application>
  <PresentationFormat>Widescreen</PresentationFormat>
  <Paragraphs>109</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Century Gothic</vt:lpstr>
      <vt:lpstr>Google Sans</vt:lpstr>
      <vt:lpstr>Montserrat</vt:lpstr>
      <vt:lpstr>PT Sans</vt:lpstr>
      <vt:lpstr>Times New Roman</vt:lpstr>
      <vt:lpstr>Wingdings 3</vt:lpstr>
      <vt:lpstr>Wisp</vt:lpstr>
      <vt:lpstr>Discuss technologies that help to improve computer accessibility  (Adaptive and Assistive Technologies). </vt:lpstr>
      <vt:lpstr>Class Discussion</vt:lpstr>
      <vt:lpstr> DISABILITY</vt:lpstr>
      <vt:lpstr>DIFFERENT TYPES OF DISABILITIES</vt:lpstr>
      <vt:lpstr>Technologies That Can Be Used To Help People With Special Needs</vt:lpstr>
      <vt:lpstr>ADAPTIVE TECHNOLOGIES</vt:lpstr>
      <vt:lpstr>Assistive Technology</vt:lpstr>
      <vt:lpstr>Adaptive Keyboards</vt:lpstr>
      <vt:lpstr>Text to speech software</vt:lpstr>
      <vt:lpstr>One-button computers</vt:lpstr>
      <vt:lpstr>Voice assistants</vt:lpstr>
      <vt:lpstr>The smart cane</vt:lpstr>
      <vt:lpstr> Smart Glasses as an Assistive Technology</vt:lpstr>
      <vt:lpstr> Smart Glasses as an Assistive Technology</vt:lpstr>
      <vt:lpstr>Describe how portable computing devices affect our everyday lives. </vt:lpstr>
      <vt:lpstr>Portable Computing Devices</vt:lpstr>
      <vt:lpstr>Features of Laptop Computer</vt:lpstr>
      <vt:lpstr>Features of Tablet</vt:lpstr>
      <vt:lpstr>Features of Smart Phone</vt:lpstr>
      <vt:lpstr>Effect of Portable Computing Devices</vt:lpstr>
      <vt:lpstr>Positive effective of using Laptop Computers</vt:lpstr>
      <vt:lpstr>Negative effective of using Laptop Computers</vt:lpstr>
      <vt:lpstr>Positive effective of using tablet</vt:lpstr>
      <vt:lpstr>Negative effective of using tablet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Jeremiah</dc:creator>
  <cp:lastModifiedBy>JEREMIAH</cp:lastModifiedBy>
  <cp:revision>454</cp:revision>
  <dcterms:created xsi:type="dcterms:W3CDTF">2024-01-25T08:57:01Z</dcterms:created>
  <dcterms:modified xsi:type="dcterms:W3CDTF">2024-09-03T18:53:10Z</dcterms:modified>
</cp:coreProperties>
</file>